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ileron Bold" panose="020B0604020202020204" charset="0"/>
      <p:regular r:id="rId13"/>
    </p:embeddedFont>
    <p:embeddedFont>
      <p:font typeface="Aileron Heavy" panose="020B0604020202020204" charset="0"/>
      <p:regular r:id="rId14"/>
    </p:embeddedFont>
    <p:embeddedFont>
      <p:font typeface="Canva Sans Bold" panose="020B0604020202020204" charset="0"/>
      <p:regular r:id="rId15"/>
    </p:embeddedFont>
    <p:embeddedFont>
      <p:font typeface="TT Hoves" panose="020B0604020202020204" charset="0"/>
      <p:regular r:id="rId16"/>
    </p:embeddedFont>
    <p:embeddedFont>
      <p:font typeface="TT Hoves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svg"/><Relationship Id="rId7" Type="http://schemas.openxmlformats.org/officeDocument/2006/relationships/image" Target="../media/image92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Relationship Id="rId9" Type="http://schemas.openxmlformats.org/officeDocument/2006/relationships/image" Target="../media/image9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image" Target="../media/image4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19" Type="http://schemas.openxmlformats.org/officeDocument/2006/relationships/image" Target="../media/image49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sv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12" Type="http://schemas.openxmlformats.org/officeDocument/2006/relationships/image" Target="../media/image8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svg"/><Relationship Id="rId5" Type="http://schemas.openxmlformats.org/officeDocument/2006/relationships/image" Target="../media/image78.sv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3925107" y="3273638"/>
            <a:ext cx="13367238" cy="5517024"/>
          </a:xfrm>
          <a:custGeom>
            <a:avLst/>
            <a:gdLst/>
            <a:ahLst/>
            <a:cxnLst/>
            <a:rect l="l" t="t" r="r" b="b"/>
            <a:pathLst>
              <a:path w="13367238" h="5517024">
                <a:moveTo>
                  <a:pt x="0" y="0"/>
                </a:moveTo>
                <a:lnTo>
                  <a:pt x="13367238" y="0"/>
                </a:lnTo>
                <a:lnTo>
                  <a:pt x="13367238" y="5517024"/>
                </a:lnTo>
                <a:lnTo>
                  <a:pt x="0" y="55170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886479" y="725887"/>
            <a:ext cx="1261089" cy="126108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6" name="Freeform 6"/>
          <p:cNvSpPr/>
          <p:nvPr/>
        </p:nvSpPr>
        <p:spPr>
          <a:xfrm>
            <a:off x="-1013176" y="0"/>
            <a:ext cx="7719707" cy="10287000"/>
          </a:xfrm>
          <a:custGeom>
            <a:avLst/>
            <a:gdLst/>
            <a:ahLst/>
            <a:cxnLst/>
            <a:rect l="l" t="t" r="r" b="b"/>
            <a:pathLst>
              <a:path w="7719707" h="10287000">
                <a:moveTo>
                  <a:pt x="0" y="0"/>
                </a:moveTo>
                <a:lnTo>
                  <a:pt x="7719707" y="0"/>
                </a:lnTo>
                <a:lnTo>
                  <a:pt x="771970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806322" y="2887585"/>
            <a:ext cx="11049118" cy="2269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2"/>
              </a:lnSpc>
            </a:pPr>
            <a:r>
              <a:rPr lang="en-US" sz="7800" b="1" spc="78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Fake News Detection &amp; Verification Tool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14124394" y="6094820"/>
            <a:ext cx="5894527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b="1" spc="108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Year 2026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06360" y="5595554"/>
            <a:ext cx="11049118" cy="742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5000" b="1" spc="50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Shuvom Dhar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06360" y="6605498"/>
            <a:ext cx="11049118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3999" b="1" spc="39">
                <a:solidFill>
                  <a:srgbClr val="686F7B"/>
                </a:solidFill>
                <a:latin typeface="Aileron Heavy"/>
                <a:ea typeface="Aileron Heavy"/>
                <a:cs typeface="Aileron Heavy"/>
                <a:sym typeface="Aileron Heavy"/>
              </a:rPr>
              <a:t>Sister Nivedita University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06360" y="7455417"/>
            <a:ext cx="10182844" cy="11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3999" b="1" spc="39">
                <a:solidFill>
                  <a:srgbClr val="686F7B"/>
                </a:solidFill>
                <a:latin typeface="Aileron Heavy"/>
                <a:ea typeface="Aileron Heavy"/>
                <a:cs typeface="Aileron Heavy"/>
                <a:sym typeface="Aileron Heavy"/>
              </a:rPr>
              <a:t>Department of Computer Science &amp;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87087" y="3739398"/>
            <a:ext cx="22306714" cy="6851414"/>
          </a:xfrm>
          <a:custGeom>
            <a:avLst/>
            <a:gdLst/>
            <a:ahLst/>
            <a:cxnLst/>
            <a:rect l="l" t="t" r="r" b="b"/>
            <a:pathLst>
              <a:path w="22493561" h="6851414">
                <a:moveTo>
                  <a:pt x="0" y="0"/>
                </a:moveTo>
                <a:lnTo>
                  <a:pt x="22493561" y="0"/>
                </a:lnTo>
                <a:lnTo>
                  <a:pt x="22493561" y="6851413"/>
                </a:lnTo>
                <a:lnTo>
                  <a:pt x="0" y="6851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779486" y="6325405"/>
            <a:ext cx="1033409" cy="355261"/>
            <a:chOff x="0" y="0"/>
            <a:chExt cx="1793680" cy="6166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93680" cy="616624"/>
            </a:xfrm>
            <a:custGeom>
              <a:avLst/>
              <a:gdLst/>
              <a:ahLst/>
              <a:cxnLst/>
              <a:rect l="l" t="t" r="r" b="b"/>
              <a:pathLst>
                <a:path w="1793680" h="616624">
                  <a:moveTo>
                    <a:pt x="896840" y="0"/>
                  </a:moveTo>
                  <a:cubicBezTo>
                    <a:pt x="401529" y="0"/>
                    <a:pt x="0" y="138036"/>
                    <a:pt x="0" y="308312"/>
                  </a:cubicBezTo>
                  <a:cubicBezTo>
                    <a:pt x="0" y="478588"/>
                    <a:pt x="401529" y="616624"/>
                    <a:pt x="896840" y="616624"/>
                  </a:cubicBezTo>
                  <a:cubicBezTo>
                    <a:pt x="1392151" y="616624"/>
                    <a:pt x="1793680" y="478588"/>
                    <a:pt x="1793680" y="308312"/>
                  </a:cubicBezTo>
                  <a:cubicBezTo>
                    <a:pt x="1793680" y="138036"/>
                    <a:pt x="1392151" y="0"/>
                    <a:pt x="896840" y="0"/>
                  </a:cubicBezTo>
                  <a:close/>
                </a:path>
              </a:pathLst>
            </a:custGeom>
            <a:solidFill>
              <a:srgbClr val="189EA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68157" y="10184"/>
              <a:ext cx="1457365" cy="548632"/>
            </a:xfrm>
            <a:prstGeom prst="rect">
              <a:avLst/>
            </a:prstGeom>
          </p:spPr>
          <p:txBody>
            <a:bodyPr lIns="57104" tIns="57104" rIns="57104" bIns="5710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400000">
            <a:off x="11227086" y="4564393"/>
            <a:ext cx="2138209" cy="1739077"/>
          </a:xfrm>
          <a:custGeom>
            <a:avLst/>
            <a:gdLst/>
            <a:ahLst/>
            <a:cxnLst/>
            <a:rect l="l" t="t" r="r" b="b"/>
            <a:pathLst>
              <a:path w="2138209" h="1739077">
                <a:moveTo>
                  <a:pt x="0" y="0"/>
                </a:moveTo>
                <a:lnTo>
                  <a:pt x="2138209" y="0"/>
                </a:lnTo>
                <a:lnTo>
                  <a:pt x="2138209" y="1739076"/>
                </a:lnTo>
                <a:lnTo>
                  <a:pt x="0" y="17390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299670" y="8763348"/>
            <a:ext cx="1033409" cy="355261"/>
            <a:chOff x="0" y="0"/>
            <a:chExt cx="1793680" cy="6166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93680" cy="616624"/>
            </a:xfrm>
            <a:custGeom>
              <a:avLst/>
              <a:gdLst/>
              <a:ahLst/>
              <a:cxnLst/>
              <a:rect l="l" t="t" r="r" b="b"/>
              <a:pathLst>
                <a:path w="1793680" h="616624">
                  <a:moveTo>
                    <a:pt x="896840" y="0"/>
                  </a:moveTo>
                  <a:cubicBezTo>
                    <a:pt x="401529" y="0"/>
                    <a:pt x="0" y="138036"/>
                    <a:pt x="0" y="308312"/>
                  </a:cubicBezTo>
                  <a:cubicBezTo>
                    <a:pt x="0" y="478588"/>
                    <a:pt x="401529" y="616624"/>
                    <a:pt x="896840" y="616624"/>
                  </a:cubicBezTo>
                  <a:cubicBezTo>
                    <a:pt x="1392151" y="616624"/>
                    <a:pt x="1793680" y="478588"/>
                    <a:pt x="1793680" y="308312"/>
                  </a:cubicBezTo>
                  <a:cubicBezTo>
                    <a:pt x="1793680" y="138036"/>
                    <a:pt x="1392151" y="0"/>
                    <a:pt x="896840" y="0"/>
                  </a:cubicBezTo>
                  <a:close/>
                </a:path>
              </a:pathLst>
            </a:custGeom>
            <a:solidFill>
              <a:srgbClr val="3E3E9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68157" y="10184"/>
              <a:ext cx="1457365" cy="548632"/>
            </a:xfrm>
            <a:prstGeom prst="rect">
              <a:avLst/>
            </a:prstGeom>
          </p:spPr>
          <p:txBody>
            <a:bodyPr lIns="57104" tIns="57104" rIns="57104" bIns="5710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12747270" y="7002335"/>
            <a:ext cx="2138209" cy="1739077"/>
          </a:xfrm>
          <a:custGeom>
            <a:avLst/>
            <a:gdLst/>
            <a:ahLst/>
            <a:cxnLst/>
            <a:rect l="l" t="t" r="r" b="b"/>
            <a:pathLst>
              <a:path w="2138209" h="1739077">
                <a:moveTo>
                  <a:pt x="0" y="0"/>
                </a:moveTo>
                <a:lnTo>
                  <a:pt x="2138209" y="0"/>
                </a:lnTo>
                <a:lnTo>
                  <a:pt x="2138209" y="1739077"/>
                </a:lnTo>
                <a:lnTo>
                  <a:pt x="0" y="17390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6590994" y="3561767"/>
            <a:ext cx="1033409" cy="355261"/>
            <a:chOff x="0" y="0"/>
            <a:chExt cx="1793680" cy="6166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3680" cy="616624"/>
            </a:xfrm>
            <a:custGeom>
              <a:avLst/>
              <a:gdLst/>
              <a:ahLst/>
              <a:cxnLst/>
              <a:rect l="l" t="t" r="r" b="b"/>
              <a:pathLst>
                <a:path w="1793680" h="616624">
                  <a:moveTo>
                    <a:pt x="896840" y="0"/>
                  </a:moveTo>
                  <a:cubicBezTo>
                    <a:pt x="401529" y="0"/>
                    <a:pt x="0" y="138036"/>
                    <a:pt x="0" y="308312"/>
                  </a:cubicBezTo>
                  <a:cubicBezTo>
                    <a:pt x="0" y="478588"/>
                    <a:pt x="401529" y="616624"/>
                    <a:pt x="896840" y="616624"/>
                  </a:cubicBezTo>
                  <a:cubicBezTo>
                    <a:pt x="1392151" y="616624"/>
                    <a:pt x="1793680" y="478588"/>
                    <a:pt x="1793680" y="308312"/>
                  </a:cubicBezTo>
                  <a:cubicBezTo>
                    <a:pt x="1793680" y="138036"/>
                    <a:pt x="1392151" y="0"/>
                    <a:pt x="896840" y="0"/>
                  </a:cubicBezTo>
                  <a:close/>
                </a:path>
              </a:pathLst>
            </a:custGeom>
            <a:solidFill>
              <a:srgbClr val="81FF4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68157" y="10184"/>
              <a:ext cx="1457365" cy="548632"/>
            </a:xfrm>
            <a:prstGeom prst="rect">
              <a:avLst/>
            </a:prstGeom>
          </p:spPr>
          <p:txBody>
            <a:bodyPr lIns="57104" tIns="57104" rIns="57104" bIns="5710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5400000">
            <a:off x="16038594" y="1800755"/>
            <a:ext cx="2138209" cy="1739077"/>
          </a:xfrm>
          <a:custGeom>
            <a:avLst/>
            <a:gdLst/>
            <a:ahLst/>
            <a:cxnLst/>
            <a:rect l="l" t="t" r="r" b="b"/>
            <a:pathLst>
              <a:path w="2138209" h="1739077">
                <a:moveTo>
                  <a:pt x="0" y="0"/>
                </a:moveTo>
                <a:lnTo>
                  <a:pt x="2138209" y="0"/>
                </a:lnTo>
                <a:lnTo>
                  <a:pt x="2138209" y="1739077"/>
                </a:lnTo>
                <a:lnTo>
                  <a:pt x="0" y="17390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6663177" y="1839170"/>
            <a:ext cx="889043" cy="523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51669" y="4586105"/>
            <a:ext cx="88904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71853" y="7068187"/>
            <a:ext cx="88904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42971" y="3254559"/>
            <a:ext cx="971457" cy="969677"/>
            <a:chOff x="0" y="0"/>
            <a:chExt cx="255857" cy="2553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55857" cy="255388"/>
            </a:xfrm>
            <a:custGeom>
              <a:avLst/>
              <a:gdLst/>
              <a:ahLst/>
              <a:cxnLst/>
              <a:rect l="l" t="t" r="r" b="b"/>
              <a:pathLst>
                <a:path w="255857" h="255388">
                  <a:moveTo>
                    <a:pt x="127694" y="0"/>
                  </a:moveTo>
                  <a:lnTo>
                    <a:pt x="128163" y="0"/>
                  </a:lnTo>
                  <a:cubicBezTo>
                    <a:pt x="162030" y="0"/>
                    <a:pt x="194509" y="13453"/>
                    <a:pt x="218456" y="37401"/>
                  </a:cubicBezTo>
                  <a:cubicBezTo>
                    <a:pt x="242404" y="61348"/>
                    <a:pt x="255857" y="93827"/>
                    <a:pt x="255857" y="127694"/>
                  </a:cubicBezTo>
                  <a:lnTo>
                    <a:pt x="255857" y="127694"/>
                  </a:lnTo>
                  <a:cubicBezTo>
                    <a:pt x="255857" y="161561"/>
                    <a:pt x="242404" y="194040"/>
                    <a:pt x="218456" y="217987"/>
                  </a:cubicBezTo>
                  <a:cubicBezTo>
                    <a:pt x="194509" y="241935"/>
                    <a:pt x="162030" y="255388"/>
                    <a:pt x="128163" y="255388"/>
                  </a:cubicBezTo>
                  <a:lnTo>
                    <a:pt x="127694" y="255388"/>
                  </a:lnTo>
                  <a:cubicBezTo>
                    <a:pt x="93827" y="255388"/>
                    <a:pt x="61348" y="241935"/>
                    <a:pt x="37401" y="217987"/>
                  </a:cubicBezTo>
                  <a:cubicBezTo>
                    <a:pt x="13453" y="194040"/>
                    <a:pt x="0" y="161561"/>
                    <a:pt x="0" y="127694"/>
                  </a:cubicBezTo>
                  <a:lnTo>
                    <a:pt x="0" y="127694"/>
                  </a:lnTo>
                  <a:cubicBezTo>
                    <a:pt x="0" y="93827"/>
                    <a:pt x="13453" y="61348"/>
                    <a:pt x="37401" y="37401"/>
                  </a:cubicBezTo>
                  <a:cubicBezTo>
                    <a:pt x="61348" y="13453"/>
                    <a:pt x="93827" y="0"/>
                    <a:pt x="127694" y="0"/>
                  </a:cubicBezTo>
                  <a:close/>
                </a:path>
              </a:pathLst>
            </a:custGeom>
            <a:solidFill>
              <a:srgbClr val="56E11B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255857" cy="312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01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863356" y="3206934"/>
            <a:ext cx="4352266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It demonstrates accurate classification of fake and real news.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31047" y="-9525"/>
            <a:ext cx="4181367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Conclusion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0" y="1207560"/>
            <a:ext cx="13527616" cy="1553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3"/>
              </a:lnSpc>
              <a:spcBef>
                <a:spcPct val="0"/>
              </a:spcBef>
            </a:pPr>
            <a:r>
              <a:rPr lang="en-US" sz="295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The Fake News Detection and Verification Tool successfully integrates NLP, machine learning, and web technologies to provide an automated and reliable way to identify misinformation.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7963" y="9262280"/>
            <a:ext cx="9144000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The tool improves digital trust by allowing users to quickly verify the authenticity of news content in an automated and efficient manner.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95944" y="6701591"/>
            <a:ext cx="4319678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The project provides a scalable, user-friendly, and explainable solution for real-world fake news detection.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542971" y="6745808"/>
            <a:ext cx="971457" cy="969677"/>
            <a:chOff x="0" y="0"/>
            <a:chExt cx="255857" cy="25538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55857" cy="255388"/>
            </a:xfrm>
            <a:custGeom>
              <a:avLst/>
              <a:gdLst/>
              <a:ahLst/>
              <a:cxnLst/>
              <a:rect l="l" t="t" r="r" b="b"/>
              <a:pathLst>
                <a:path w="255857" h="255388">
                  <a:moveTo>
                    <a:pt x="127694" y="0"/>
                  </a:moveTo>
                  <a:lnTo>
                    <a:pt x="128163" y="0"/>
                  </a:lnTo>
                  <a:cubicBezTo>
                    <a:pt x="162030" y="0"/>
                    <a:pt x="194509" y="13453"/>
                    <a:pt x="218456" y="37401"/>
                  </a:cubicBezTo>
                  <a:cubicBezTo>
                    <a:pt x="242404" y="61348"/>
                    <a:pt x="255857" y="93827"/>
                    <a:pt x="255857" y="127694"/>
                  </a:cubicBezTo>
                  <a:lnTo>
                    <a:pt x="255857" y="127694"/>
                  </a:lnTo>
                  <a:cubicBezTo>
                    <a:pt x="255857" y="161561"/>
                    <a:pt x="242404" y="194040"/>
                    <a:pt x="218456" y="217987"/>
                  </a:cubicBezTo>
                  <a:cubicBezTo>
                    <a:pt x="194509" y="241935"/>
                    <a:pt x="162030" y="255388"/>
                    <a:pt x="128163" y="255388"/>
                  </a:cubicBezTo>
                  <a:lnTo>
                    <a:pt x="127694" y="255388"/>
                  </a:lnTo>
                  <a:cubicBezTo>
                    <a:pt x="93827" y="255388"/>
                    <a:pt x="61348" y="241935"/>
                    <a:pt x="37401" y="217987"/>
                  </a:cubicBezTo>
                  <a:cubicBezTo>
                    <a:pt x="13453" y="194040"/>
                    <a:pt x="0" y="161561"/>
                    <a:pt x="0" y="127694"/>
                  </a:cubicBezTo>
                  <a:lnTo>
                    <a:pt x="0" y="127694"/>
                  </a:lnTo>
                  <a:cubicBezTo>
                    <a:pt x="0" y="93827"/>
                    <a:pt x="13453" y="61348"/>
                    <a:pt x="37401" y="37401"/>
                  </a:cubicBezTo>
                  <a:cubicBezTo>
                    <a:pt x="61348" y="13453"/>
                    <a:pt x="93827" y="0"/>
                    <a:pt x="127694" y="0"/>
                  </a:cubicBezTo>
                  <a:close/>
                </a:path>
              </a:pathLst>
            </a:custGeom>
            <a:solidFill>
              <a:srgbClr val="56E11B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255857" cy="312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03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863356" y="4986182"/>
            <a:ext cx="3678112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The system ensures secure user authentication.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542971" y="4966560"/>
            <a:ext cx="971457" cy="969677"/>
            <a:chOff x="0" y="0"/>
            <a:chExt cx="255857" cy="25538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55857" cy="255388"/>
            </a:xfrm>
            <a:custGeom>
              <a:avLst/>
              <a:gdLst/>
              <a:ahLst/>
              <a:cxnLst/>
              <a:rect l="l" t="t" r="r" b="b"/>
              <a:pathLst>
                <a:path w="255857" h="255388">
                  <a:moveTo>
                    <a:pt x="127694" y="0"/>
                  </a:moveTo>
                  <a:lnTo>
                    <a:pt x="128163" y="0"/>
                  </a:lnTo>
                  <a:cubicBezTo>
                    <a:pt x="162030" y="0"/>
                    <a:pt x="194509" y="13453"/>
                    <a:pt x="218456" y="37401"/>
                  </a:cubicBezTo>
                  <a:cubicBezTo>
                    <a:pt x="242404" y="61348"/>
                    <a:pt x="255857" y="93827"/>
                    <a:pt x="255857" y="127694"/>
                  </a:cubicBezTo>
                  <a:lnTo>
                    <a:pt x="255857" y="127694"/>
                  </a:lnTo>
                  <a:cubicBezTo>
                    <a:pt x="255857" y="161561"/>
                    <a:pt x="242404" y="194040"/>
                    <a:pt x="218456" y="217987"/>
                  </a:cubicBezTo>
                  <a:cubicBezTo>
                    <a:pt x="194509" y="241935"/>
                    <a:pt x="162030" y="255388"/>
                    <a:pt x="128163" y="255388"/>
                  </a:cubicBezTo>
                  <a:lnTo>
                    <a:pt x="127694" y="255388"/>
                  </a:lnTo>
                  <a:cubicBezTo>
                    <a:pt x="93827" y="255388"/>
                    <a:pt x="61348" y="241935"/>
                    <a:pt x="37401" y="217987"/>
                  </a:cubicBezTo>
                  <a:cubicBezTo>
                    <a:pt x="13453" y="194040"/>
                    <a:pt x="0" y="161561"/>
                    <a:pt x="0" y="127694"/>
                  </a:cubicBezTo>
                  <a:lnTo>
                    <a:pt x="0" y="127694"/>
                  </a:lnTo>
                  <a:cubicBezTo>
                    <a:pt x="0" y="93827"/>
                    <a:pt x="13453" y="61348"/>
                    <a:pt x="37401" y="37401"/>
                  </a:cubicBezTo>
                  <a:cubicBezTo>
                    <a:pt x="61348" y="13453"/>
                    <a:pt x="93827" y="0"/>
                    <a:pt x="127694" y="0"/>
                  </a:cubicBezTo>
                  <a:close/>
                </a:path>
              </a:pathLst>
            </a:custGeom>
            <a:solidFill>
              <a:srgbClr val="56E11B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255857" cy="312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4115" y="1028700"/>
            <a:ext cx="5413676" cy="4394660"/>
            <a:chOff x="0" y="0"/>
            <a:chExt cx="7218235" cy="5859547"/>
          </a:xfrm>
        </p:grpSpPr>
        <p:sp>
          <p:nvSpPr>
            <p:cNvPr id="3" name="TextBox 3"/>
            <p:cNvSpPr txBox="1"/>
            <p:nvPr/>
          </p:nvSpPr>
          <p:spPr>
            <a:xfrm>
              <a:off x="2474081" y="-190500"/>
              <a:ext cx="4372445" cy="2221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74"/>
                </a:lnSpc>
              </a:pPr>
              <a:r>
                <a:rPr lang="en-US" sz="10053" b="1">
                  <a:solidFill>
                    <a:srgbClr val="56E11B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01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0" y="1340361"/>
              <a:ext cx="7218235" cy="4519186"/>
              <a:chOff x="0" y="0"/>
              <a:chExt cx="992784" cy="62156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92784" cy="621561"/>
              </a:xfrm>
              <a:custGeom>
                <a:avLst/>
                <a:gdLst/>
                <a:ahLst/>
                <a:cxnLst/>
                <a:rect l="l" t="t" r="r" b="b"/>
                <a:pathLst>
                  <a:path w="992784" h="621561">
                    <a:moveTo>
                      <a:pt x="18951" y="0"/>
                    </a:moveTo>
                    <a:lnTo>
                      <a:pt x="973833" y="0"/>
                    </a:lnTo>
                    <a:cubicBezTo>
                      <a:pt x="984299" y="0"/>
                      <a:pt x="992784" y="8485"/>
                      <a:pt x="992784" y="18951"/>
                    </a:cubicBezTo>
                    <a:lnTo>
                      <a:pt x="992784" y="602610"/>
                    </a:lnTo>
                    <a:cubicBezTo>
                      <a:pt x="992784" y="613077"/>
                      <a:pt x="984299" y="621561"/>
                      <a:pt x="973833" y="621561"/>
                    </a:cubicBezTo>
                    <a:lnTo>
                      <a:pt x="18951" y="621561"/>
                    </a:lnTo>
                    <a:cubicBezTo>
                      <a:pt x="8485" y="621561"/>
                      <a:pt x="0" y="613077"/>
                      <a:pt x="0" y="602610"/>
                    </a:cubicBezTo>
                    <a:lnTo>
                      <a:pt x="0" y="18951"/>
                    </a:lnTo>
                    <a:cubicBezTo>
                      <a:pt x="0" y="8485"/>
                      <a:pt x="8485" y="0"/>
                      <a:pt x="1895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992784" cy="669186"/>
              </a:xfrm>
              <a:prstGeom prst="rect">
                <a:avLst/>
              </a:prstGeom>
            </p:spPr>
            <p:txBody>
              <a:bodyPr lIns="104604" tIns="104604" rIns="104604" bIns="104604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1340361"/>
              <a:ext cx="7218235" cy="4519186"/>
            </a:xfrm>
            <a:custGeom>
              <a:avLst/>
              <a:gdLst/>
              <a:ahLst/>
              <a:cxnLst/>
              <a:rect l="l" t="t" r="r" b="b"/>
              <a:pathLst>
                <a:path w="7218235" h="4519186">
                  <a:moveTo>
                    <a:pt x="0" y="0"/>
                  </a:moveTo>
                  <a:lnTo>
                    <a:pt x="7218235" y="0"/>
                  </a:lnTo>
                  <a:lnTo>
                    <a:pt x="7218235" y="4519186"/>
                  </a:lnTo>
                  <a:lnTo>
                    <a:pt x="0" y="4519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1418" r="-2418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871987" y="334023"/>
            <a:ext cx="4201699" cy="5257800"/>
            <a:chOff x="0" y="0"/>
            <a:chExt cx="5602266" cy="7010400"/>
          </a:xfrm>
        </p:grpSpPr>
        <p:sp>
          <p:nvSpPr>
            <p:cNvPr id="9" name="TextBox 9"/>
            <p:cNvSpPr txBox="1"/>
            <p:nvPr/>
          </p:nvSpPr>
          <p:spPr>
            <a:xfrm>
              <a:off x="0" y="-152400"/>
              <a:ext cx="5500755" cy="1778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1273"/>
                </a:lnSpc>
              </a:pPr>
              <a:r>
                <a:rPr lang="en-US" sz="8052" b="1">
                  <a:solidFill>
                    <a:srgbClr val="007B8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02</a:t>
              </a:r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0" y="1232003"/>
              <a:ext cx="5602266" cy="5778397"/>
              <a:chOff x="0" y="0"/>
              <a:chExt cx="961992" cy="99223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61992" cy="992237"/>
              </a:xfrm>
              <a:custGeom>
                <a:avLst/>
                <a:gdLst/>
                <a:ahLst/>
                <a:cxnLst/>
                <a:rect l="l" t="t" r="r" b="b"/>
                <a:pathLst>
                  <a:path w="961992" h="992237">
                    <a:moveTo>
                      <a:pt x="19882" y="0"/>
                    </a:moveTo>
                    <a:lnTo>
                      <a:pt x="942111" y="0"/>
                    </a:lnTo>
                    <a:cubicBezTo>
                      <a:pt x="947384" y="0"/>
                      <a:pt x="952441" y="2095"/>
                      <a:pt x="956169" y="5823"/>
                    </a:cubicBezTo>
                    <a:cubicBezTo>
                      <a:pt x="959898" y="9552"/>
                      <a:pt x="961992" y="14609"/>
                      <a:pt x="961992" y="19882"/>
                    </a:cubicBezTo>
                    <a:lnTo>
                      <a:pt x="961992" y="972355"/>
                    </a:lnTo>
                    <a:cubicBezTo>
                      <a:pt x="961992" y="983335"/>
                      <a:pt x="953091" y="992237"/>
                      <a:pt x="942111" y="992237"/>
                    </a:cubicBezTo>
                    <a:lnTo>
                      <a:pt x="19882" y="992237"/>
                    </a:lnTo>
                    <a:cubicBezTo>
                      <a:pt x="8901" y="992237"/>
                      <a:pt x="0" y="983335"/>
                      <a:pt x="0" y="972355"/>
                    </a:cubicBezTo>
                    <a:lnTo>
                      <a:pt x="0" y="19882"/>
                    </a:lnTo>
                    <a:cubicBezTo>
                      <a:pt x="0" y="8901"/>
                      <a:pt x="8901" y="0"/>
                      <a:pt x="1988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961992" cy="1039862"/>
              </a:xfrm>
              <a:prstGeom prst="rect">
                <a:avLst/>
              </a:prstGeom>
            </p:spPr>
            <p:txBody>
              <a:bodyPr lIns="92917" tIns="92917" rIns="92917" bIns="92917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0" y="1232003"/>
              <a:ext cx="5602266" cy="5699739"/>
            </a:xfrm>
            <a:custGeom>
              <a:avLst/>
              <a:gdLst/>
              <a:ahLst/>
              <a:cxnLst/>
              <a:rect l="l" t="t" r="r" b="b"/>
              <a:pathLst>
                <a:path w="5602266" h="5699739">
                  <a:moveTo>
                    <a:pt x="0" y="0"/>
                  </a:moveTo>
                  <a:lnTo>
                    <a:pt x="5602266" y="0"/>
                  </a:lnTo>
                  <a:lnTo>
                    <a:pt x="5602266" y="5699739"/>
                  </a:lnTo>
                  <a:lnTo>
                    <a:pt x="0" y="5699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7618" r="-67618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331047" y="-9525"/>
            <a:ext cx="556690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Sample Output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747882" y="168463"/>
            <a:ext cx="3575165" cy="5423360"/>
            <a:chOff x="0" y="0"/>
            <a:chExt cx="4766886" cy="7231147"/>
          </a:xfrm>
        </p:grpSpPr>
        <p:sp>
          <p:nvSpPr>
            <p:cNvPr id="16" name="TextBox 16"/>
            <p:cNvSpPr txBox="1"/>
            <p:nvPr/>
          </p:nvSpPr>
          <p:spPr>
            <a:xfrm>
              <a:off x="43067" y="-190500"/>
              <a:ext cx="4344892" cy="2208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85"/>
                </a:lnSpc>
              </a:pPr>
              <a:r>
                <a:rPr lang="en-US" sz="9989" b="1">
                  <a:solidFill>
                    <a:srgbClr val="004259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03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0" y="1358762"/>
              <a:ext cx="4766886" cy="5872385"/>
              <a:chOff x="0" y="0"/>
              <a:chExt cx="659787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59787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59787" h="812800">
                    <a:moveTo>
                      <a:pt x="25026" y="0"/>
                    </a:moveTo>
                    <a:lnTo>
                      <a:pt x="634762" y="0"/>
                    </a:lnTo>
                    <a:cubicBezTo>
                      <a:pt x="648583" y="0"/>
                      <a:pt x="659787" y="11204"/>
                      <a:pt x="659787" y="25026"/>
                    </a:cubicBezTo>
                    <a:lnTo>
                      <a:pt x="659787" y="787774"/>
                    </a:lnTo>
                    <a:cubicBezTo>
                      <a:pt x="659787" y="794412"/>
                      <a:pt x="657151" y="800777"/>
                      <a:pt x="652458" y="805470"/>
                    </a:cubicBezTo>
                    <a:cubicBezTo>
                      <a:pt x="647764" y="810163"/>
                      <a:pt x="641399" y="812800"/>
                      <a:pt x="634762" y="812800"/>
                    </a:cubicBezTo>
                    <a:lnTo>
                      <a:pt x="25026" y="812800"/>
                    </a:lnTo>
                    <a:cubicBezTo>
                      <a:pt x="18388" y="812800"/>
                      <a:pt x="12023" y="810163"/>
                      <a:pt x="7330" y="805470"/>
                    </a:cubicBezTo>
                    <a:cubicBezTo>
                      <a:pt x="2637" y="800777"/>
                      <a:pt x="0" y="794412"/>
                      <a:pt x="0" y="787774"/>
                    </a:cubicBezTo>
                    <a:lnTo>
                      <a:pt x="0" y="25026"/>
                    </a:lnTo>
                    <a:cubicBezTo>
                      <a:pt x="0" y="18388"/>
                      <a:pt x="2637" y="12023"/>
                      <a:pt x="7330" y="7330"/>
                    </a:cubicBezTo>
                    <a:cubicBezTo>
                      <a:pt x="12023" y="2637"/>
                      <a:pt x="18388" y="0"/>
                      <a:pt x="250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659787" cy="860425"/>
              </a:xfrm>
              <a:prstGeom prst="rect">
                <a:avLst/>
              </a:prstGeom>
            </p:spPr>
            <p:txBody>
              <a:bodyPr lIns="65280" tIns="65280" rIns="65280" bIns="6528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0" y="1358762"/>
              <a:ext cx="4766886" cy="5872385"/>
            </a:xfrm>
            <a:custGeom>
              <a:avLst/>
              <a:gdLst/>
              <a:ahLst/>
              <a:cxnLst/>
              <a:rect l="l" t="t" r="r" b="b"/>
              <a:pathLst>
                <a:path w="4766886" h="5872385">
                  <a:moveTo>
                    <a:pt x="0" y="0"/>
                  </a:moveTo>
                  <a:lnTo>
                    <a:pt x="4766886" y="0"/>
                  </a:lnTo>
                  <a:lnTo>
                    <a:pt x="4766886" y="5872385"/>
                  </a:lnTo>
                  <a:lnTo>
                    <a:pt x="0" y="5872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85" r="-139" b="-1383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784115" y="5674603"/>
            <a:ext cx="7055999" cy="4130840"/>
            <a:chOff x="0" y="0"/>
            <a:chExt cx="9407998" cy="5507787"/>
          </a:xfrm>
        </p:grpSpPr>
        <p:sp>
          <p:nvSpPr>
            <p:cNvPr id="22" name="TextBox 22"/>
            <p:cNvSpPr txBox="1"/>
            <p:nvPr/>
          </p:nvSpPr>
          <p:spPr>
            <a:xfrm>
              <a:off x="4811572" y="-190500"/>
              <a:ext cx="4294911" cy="2185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825"/>
                </a:lnSpc>
              </a:pPr>
              <a:r>
                <a:rPr lang="en-US" sz="9875" b="1">
                  <a:solidFill>
                    <a:srgbClr val="002843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04</a:t>
              </a:r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0" y="1381864"/>
              <a:ext cx="9407998" cy="4125923"/>
              <a:chOff x="0" y="0"/>
              <a:chExt cx="1317320" cy="57771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317320" cy="577717"/>
              </a:xfrm>
              <a:custGeom>
                <a:avLst/>
                <a:gdLst/>
                <a:ahLst/>
                <a:cxnLst/>
                <a:rect l="l" t="t" r="r" b="b"/>
                <a:pathLst>
                  <a:path w="1317320" h="577717">
                    <a:moveTo>
                      <a:pt x="13314" y="0"/>
                    </a:moveTo>
                    <a:lnTo>
                      <a:pt x="1304006" y="0"/>
                    </a:lnTo>
                    <a:cubicBezTo>
                      <a:pt x="1307537" y="0"/>
                      <a:pt x="1310923" y="1403"/>
                      <a:pt x="1313420" y="3899"/>
                    </a:cubicBezTo>
                    <a:cubicBezTo>
                      <a:pt x="1315917" y="6396"/>
                      <a:pt x="1317320" y="9783"/>
                      <a:pt x="1317320" y="13314"/>
                    </a:cubicBezTo>
                    <a:lnTo>
                      <a:pt x="1317320" y="564403"/>
                    </a:lnTo>
                    <a:cubicBezTo>
                      <a:pt x="1317320" y="571756"/>
                      <a:pt x="1311359" y="577717"/>
                      <a:pt x="1304006" y="577717"/>
                    </a:cubicBezTo>
                    <a:lnTo>
                      <a:pt x="13314" y="577717"/>
                    </a:lnTo>
                    <a:cubicBezTo>
                      <a:pt x="9783" y="577717"/>
                      <a:pt x="6396" y="576314"/>
                      <a:pt x="3899" y="573817"/>
                    </a:cubicBezTo>
                    <a:cubicBezTo>
                      <a:pt x="1403" y="571321"/>
                      <a:pt x="0" y="567934"/>
                      <a:pt x="0" y="564403"/>
                    </a:cubicBezTo>
                    <a:lnTo>
                      <a:pt x="0" y="13314"/>
                    </a:lnTo>
                    <a:cubicBezTo>
                      <a:pt x="0" y="9783"/>
                      <a:pt x="1403" y="6396"/>
                      <a:pt x="3899" y="3899"/>
                    </a:cubicBezTo>
                    <a:cubicBezTo>
                      <a:pt x="6396" y="1403"/>
                      <a:pt x="9783" y="0"/>
                      <a:pt x="1331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317320" cy="615817"/>
              </a:xfrm>
              <a:prstGeom prst="rect">
                <a:avLst/>
              </a:prstGeom>
            </p:spPr>
            <p:txBody>
              <a:bodyPr lIns="67550" tIns="67550" rIns="67550" bIns="6755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0" y="1381864"/>
              <a:ext cx="9407998" cy="4125923"/>
            </a:xfrm>
            <a:custGeom>
              <a:avLst/>
              <a:gdLst/>
              <a:ahLst/>
              <a:cxnLst/>
              <a:rect l="l" t="t" r="r" b="b"/>
              <a:pathLst>
                <a:path w="9407998" h="4125923">
                  <a:moveTo>
                    <a:pt x="0" y="0"/>
                  </a:moveTo>
                  <a:lnTo>
                    <a:pt x="9407998" y="0"/>
                  </a:lnTo>
                  <a:lnTo>
                    <a:pt x="9407998" y="4125923"/>
                  </a:lnTo>
                  <a:lnTo>
                    <a:pt x="0" y="4125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2286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9627696" y="5865588"/>
            <a:ext cx="7695351" cy="3939856"/>
            <a:chOff x="0" y="0"/>
            <a:chExt cx="10260468" cy="5253141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797036"/>
              <a:ext cx="10260468" cy="4456105"/>
              <a:chOff x="0" y="0"/>
              <a:chExt cx="2209815" cy="95971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2209815" cy="959719"/>
              </a:xfrm>
              <a:custGeom>
                <a:avLst/>
                <a:gdLst/>
                <a:ahLst/>
                <a:cxnLst/>
                <a:rect l="l" t="t" r="r" b="b"/>
                <a:pathLst>
                  <a:path w="2209815" h="959719">
                    <a:moveTo>
                      <a:pt x="13184" y="0"/>
                    </a:moveTo>
                    <a:lnTo>
                      <a:pt x="2196631" y="0"/>
                    </a:lnTo>
                    <a:cubicBezTo>
                      <a:pt x="2203912" y="0"/>
                      <a:pt x="2209815" y="5903"/>
                      <a:pt x="2209815" y="13184"/>
                    </a:cubicBezTo>
                    <a:lnTo>
                      <a:pt x="2209815" y="946535"/>
                    </a:lnTo>
                    <a:cubicBezTo>
                      <a:pt x="2209815" y="950032"/>
                      <a:pt x="2208426" y="953385"/>
                      <a:pt x="2205954" y="955858"/>
                    </a:cubicBezTo>
                    <a:cubicBezTo>
                      <a:pt x="2203481" y="958330"/>
                      <a:pt x="2200128" y="959719"/>
                      <a:pt x="2196631" y="959719"/>
                    </a:cubicBezTo>
                    <a:lnTo>
                      <a:pt x="13184" y="959719"/>
                    </a:lnTo>
                    <a:cubicBezTo>
                      <a:pt x="9688" y="959719"/>
                      <a:pt x="6334" y="958330"/>
                      <a:pt x="3862" y="955858"/>
                    </a:cubicBezTo>
                    <a:cubicBezTo>
                      <a:pt x="1389" y="953385"/>
                      <a:pt x="0" y="950032"/>
                      <a:pt x="0" y="946535"/>
                    </a:cubicBezTo>
                    <a:lnTo>
                      <a:pt x="0" y="13184"/>
                    </a:lnTo>
                    <a:cubicBezTo>
                      <a:pt x="0" y="9688"/>
                      <a:pt x="1389" y="6334"/>
                      <a:pt x="3862" y="3862"/>
                    </a:cubicBezTo>
                    <a:cubicBezTo>
                      <a:pt x="6334" y="1389"/>
                      <a:pt x="9688" y="0"/>
                      <a:pt x="1318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2209815" cy="997819"/>
              </a:xfrm>
              <a:prstGeom prst="rect">
                <a:avLst/>
              </a:prstGeom>
            </p:spPr>
            <p:txBody>
              <a:bodyPr lIns="67550" tIns="67550" rIns="67550" bIns="6755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31" name="Freeform 31"/>
            <p:cNvSpPr/>
            <p:nvPr/>
          </p:nvSpPr>
          <p:spPr>
            <a:xfrm>
              <a:off x="0" y="797036"/>
              <a:ext cx="10260468" cy="4456105"/>
            </a:xfrm>
            <a:custGeom>
              <a:avLst/>
              <a:gdLst/>
              <a:ahLst/>
              <a:cxnLst/>
              <a:rect l="l" t="t" r="r" b="b"/>
              <a:pathLst>
                <a:path w="10260468" h="4456105">
                  <a:moveTo>
                    <a:pt x="0" y="0"/>
                  </a:moveTo>
                  <a:lnTo>
                    <a:pt x="10260468" y="0"/>
                  </a:lnTo>
                  <a:lnTo>
                    <a:pt x="10260468" y="4456105"/>
                  </a:lnTo>
                  <a:lnTo>
                    <a:pt x="0" y="44561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294"/>
              </a:stretch>
            </a:blipFill>
          </p:spPr>
        </p:sp>
        <p:sp>
          <p:nvSpPr>
            <p:cNvPr id="32" name="TextBox 32"/>
            <p:cNvSpPr txBox="1"/>
            <p:nvPr/>
          </p:nvSpPr>
          <p:spPr>
            <a:xfrm>
              <a:off x="7157222" y="-114300"/>
              <a:ext cx="2792282" cy="141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988"/>
                </a:lnSpc>
              </a:pPr>
              <a:r>
                <a:rPr lang="en-US" sz="6420" b="1">
                  <a:solidFill>
                    <a:srgbClr val="002843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40941" y="1304022"/>
            <a:ext cx="4423560" cy="2601228"/>
            <a:chOff x="0" y="0"/>
            <a:chExt cx="1165053" cy="6850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5053" cy="685097"/>
            </a:xfrm>
            <a:custGeom>
              <a:avLst/>
              <a:gdLst/>
              <a:ahLst/>
              <a:cxnLst/>
              <a:rect l="l" t="t" r="r" b="b"/>
              <a:pathLst>
                <a:path w="1165053" h="685097">
                  <a:moveTo>
                    <a:pt x="43754" y="0"/>
                  </a:moveTo>
                  <a:lnTo>
                    <a:pt x="1121299" y="0"/>
                  </a:lnTo>
                  <a:cubicBezTo>
                    <a:pt x="1132903" y="0"/>
                    <a:pt x="1144032" y="4610"/>
                    <a:pt x="1152238" y="12815"/>
                  </a:cubicBezTo>
                  <a:cubicBezTo>
                    <a:pt x="1160443" y="21021"/>
                    <a:pt x="1165053" y="32150"/>
                    <a:pt x="1165053" y="43754"/>
                  </a:cubicBezTo>
                  <a:lnTo>
                    <a:pt x="1165053" y="641343"/>
                  </a:lnTo>
                  <a:cubicBezTo>
                    <a:pt x="1165053" y="652947"/>
                    <a:pt x="1160443" y="664076"/>
                    <a:pt x="1152238" y="672282"/>
                  </a:cubicBezTo>
                  <a:cubicBezTo>
                    <a:pt x="1144032" y="680487"/>
                    <a:pt x="1132903" y="685097"/>
                    <a:pt x="1121299" y="685097"/>
                  </a:cubicBezTo>
                  <a:lnTo>
                    <a:pt x="43754" y="685097"/>
                  </a:lnTo>
                  <a:cubicBezTo>
                    <a:pt x="32150" y="685097"/>
                    <a:pt x="21021" y="680487"/>
                    <a:pt x="12815" y="672282"/>
                  </a:cubicBezTo>
                  <a:cubicBezTo>
                    <a:pt x="4610" y="664076"/>
                    <a:pt x="0" y="652947"/>
                    <a:pt x="0" y="641343"/>
                  </a:cubicBezTo>
                  <a:lnTo>
                    <a:pt x="0" y="43754"/>
                  </a:lnTo>
                  <a:cubicBezTo>
                    <a:pt x="0" y="32150"/>
                    <a:pt x="4610" y="21021"/>
                    <a:pt x="12815" y="12815"/>
                  </a:cubicBezTo>
                  <a:cubicBezTo>
                    <a:pt x="21021" y="4610"/>
                    <a:pt x="32150" y="0"/>
                    <a:pt x="4375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165053" cy="7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040941" y="6319386"/>
            <a:ext cx="4423560" cy="2601228"/>
            <a:chOff x="0" y="0"/>
            <a:chExt cx="1165053" cy="6850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5053" cy="685097"/>
            </a:xfrm>
            <a:custGeom>
              <a:avLst/>
              <a:gdLst/>
              <a:ahLst/>
              <a:cxnLst/>
              <a:rect l="l" t="t" r="r" b="b"/>
              <a:pathLst>
                <a:path w="1165053" h="685097">
                  <a:moveTo>
                    <a:pt x="43754" y="0"/>
                  </a:moveTo>
                  <a:lnTo>
                    <a:pt x="1121299" y="0"/>
                  </a:lnTo>
                  <a:cubicBezTo>
                    <a:pt x="1132903" y="0"/>
                    <a:pt x="1144032" y="4610"/>
                    <a:pt x="1152238" y="12815"/>
                  </a:cubicBezTo>
                  <a:cubicBezTo>
                    <a:pt x="1160443" y="21021"/>
                    <a:pt x="1165053" y="32150"/>
                    <a:pt x="1165053" y="43754"/>
                  </a:cubicBezTo>
                  <a:lnTo>
                    <a:pt x="1165053" y="641343"/>
                  </a:lnTo>
                  <a:cubicBezTo>
                    <a:pt x="1165053" y="652947"/>
                    <a:pt x="1160443" y="664076"/>
                    <a:pt x="1152238" y="672282"/>
                  </a:cubicBezTo>
                  <a:cubicBezTo>
                    <a:pt x="1144032" y="680487"/>
                    <a:pt x="1132903" y="685097"/>
                    <a:pt x="1121299" y="685097"/>
                  </a:cubicBezTo>
                  <a:lnTo>
                    <a:pt x="43754" y="685097"/>
                  </a:lnTo>
                  <a:cubicBezTo>
                    <a:pt x="32150" y="685097"/>
                    <a:pt x="21021" y="680487"/>
                    <a:pt x="12815" y="672282"/>
                  </a:cubicBezTo>
                  <a:cubicBezTo>
                    <a:pt x="4610" y="664076"/>
                    <a:pt x="0" y="652947"/>
                    <a:pt x="0" y="641343"/>
                  </a:cubicBezTo>
                  <a:lnTo>
                    <a:pt x="0" y="43754"/>
                  </a:lnTo>
                  <a:cubicBezTo>
                    <a:pt x="0" y="32150"/>
                    <a:pt x="4610" y="21021"/>
                    <a:pt x="12815" y="12815"/>
                  </a:cubicBezTo>
                  <a:cubicBezTo>
                    <a:pt x="21021" y="4610"/>
                    <a:pt x="32150" y="0"/>
                    <a:pt x="4375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165053" cy="7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067900" y="952500"/>
            <a:ext cx="9446926" cy="8382000"/>
          </a:xfrm>
          <a:custGeom>
            <a:avLst/>
            <a:gdLst/>
            <a:ahLst/>
            <a:cxnLst/>
            <a:rect l="l" t="t" r="r" b="b"/>
            <a:pathLst>
              <a:path w="9446926" h="8382000">
                <a:moveTo>
                  <a:pt x="0" y="0"/>
                </a:moveTo>
                <a:lnTo>
                  <a:pt x="9446926" y="0"/>
                </a:lnTo>
                <a:lnTo>
                  <a:pt x="9446926" y="8382000"/>
                </a:lnTo>
                <a:lnTo>
                  <a:pt x="0" y="838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38676" y="1948845"/>
            <a:ext cx="1048991" cy="1311583"/>
          </a:xfrm>
          <a:custGeom>
            <a:avLst/>
            <a:gdLst/>
            <a:ahLst/>
            <a:cxnLst/>
            <a:rect l="l" t="t" r="r" b="b"/>
            <a:pathLst>
              <a:path w="1048991" h="1311583">
                <a:moveTo>
                  <a:pt x="0" y="0"/>
                </a:moveTo>
                <a:lnTo>
                  <a:pt x="1048991" y="0"/>
                </a:lnTo>
                <a:lnTo>
                  <a:pt x="1048991" y="1311583"/>
                </a:lnTo>
                <a:lnTo>
                  <a:pt x="0" y="13115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838676" y="6964209"/>
            <a:ext cx="1048991" cy="1311583"/>
          </a:xfrm>
          <a:custGeom>
            <a:avLst/>
            <a:gdLst/>
            <a:ahLst/>
            <a:cxnLst/>
            <a:rect l="l" t="t" r="r" b="b"/>
            <a:pathLst>
              <a:path w="1048991" h="1311583">
                <a:moveTo>
                  <a:pt x="0" y="0"/>
                </a:moveTo>
                <a:lnTo>
                  <a:pt x="1048991" y="0"/>
                </a:lnTo>
                <a:lnTo>
                  <a:pt x="1048991" y="1311582"/>
                </a:lnTo>
                <a:lnTo>
                  <a:pt x="0" y="1311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617635" y="1304022"/>
            <a:ext cx="4423560" cy="2601228"/>
            <a:chOff x="0" y="0"/>
            <a:chExt cx="1165053" cy="68509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5053" cy="685097"/>
            </a:xfrm>
            <a:custGeom>
              <a:avLst/>
              <a:gdLst/>
              <a:ahLst/>
              <a:cxnLst/>
              <a:rect l="l" t="t" r="r" b="b"/>
              <a:pathLst>
                <a:path w="1165053" h="685097">
                  <a:moveTo>
                    <a:pt x="43754" y="0"/>
                  </a:moveTo>
                  <a:lnTo>
                    <a:pt x="1121299" y="0"/>
                  </a:lnTo>
                  <a:cubicBezTo>
                    <a:pt x="1132903" y="0"/>
                    <a:pt x="1144032" y="4610"/>
                    <a:pt x="1152238" y="12815"/>
                  </a:cubicBezTo>
                  <a:cubicBezTo>
                    <a:pt x="1160443" y="21021"/>
                    <a:pt x="1165053" y="32150"/>
                    <a:pt x="1165053" y="43754"/>
                  </a:cubicBezTo>
                  <a:lnTo>
                    <a:pt x="1165053" y="641343"/>
                  </a:lnTo>
                  <a:cubicBezTo>
                    <a:pt x="1165053" y="652947"/>
                    <a:pt x="1160443" y="664076"/>
                    <a:pt x="1152238" y="672282"/>
                  </a:cubicBezTo>
                  <a:cubicBezTo>
                    <a:pt x="1144032" y="680487"/>
                    <a:pt x="1132903" y="685097"/>
                    <a:pt x="1121299" y="685097"/>
                  </a:cubicBezTo>
                  <a:lnTo>
                    <a:pt x="43754" y="685097"/>
                  </a:lnTo>
                  <a:cubicBezTo>
                    <a:pt x="32150" y="685097"/>
                    <a:pt x="21021" y="680487"/>
                    <a:pt x="12815" y="672282"/>
                  </a:cubicBezTo>
                  <a:cubicBezTo>
                    <a:pt x="4610" y="664076"/>
                    <a:pt x="0" y="652947"/>
                    <a:pt x="0" y="641343"/>
                  </a:cubicBezTo>
                  <a:lnTo>
                    <a:pt x="0" y="43754"/>
                  </a:lnTo>
                  <a:cubicBezTo>
                    <a:pt x="0" y="32150"/>
                    <a:pt x="4610" y="21021"/>
                    <a:pt x="12815" y="12815"/>
                  </a:cubicBezTo>
                  <a:cubicBezTo>
                    <a:pt x="21021" y="4610"/>
                    <a:pt x="32150" y="0"/>
                    <a:pt x="4375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165053" cy="7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94824" y="1948845"/>
            <a:ext cx="1048991" cy="1311583"/>
          </a:xfrm>
          <a:custGeom>
            <a:avLst/>
            <a:gdLst/>
            <a:ahLst/>
            <a:cxnLst/>
            <a:rect l="l" t="t" r="r" b="b"/>
            <a:pathLst>
              <a:path w="1048991" h="1311583">
                <a:moveTo>
                  <a:pt x="0" y="0"/>
                </a:moveTo>
                <a:lnTo>
                  <a:pt x="1048991" y="0"/>
                </a:lnTo>
                <a:lnTo>
                  <a:pt x="1048991" y="1311583"/>
                </a:lnTo>
                <a:lnTo>
                  <a:pt x="0" y="131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173523" y="5602448"/>
            <a:ext cx="1940229" cy="1940229"/>
          </a:xfrm>
          <a:custGeom>
            <a:avLst/>
            <a:gdLst/>
            <a:ahLst/>
            <a:cxnLst/>
            <a:rect l="l" t="t" r="r" b="b"/>
            <a:pathLst>
              <a:path w="1940229" h="1940229">
                <a:moveTo>
                  <a:pt x="0" y="0"/>
                </a:moveTo>
                <a:lnTo>
                  <a:pt x="1940229" y="0"/>
                </a:lnTo>
                <a:lnTo>
                  <a:pt x="1940229" y="1940229"/>
                </a:lnTo>
                <a:lnTo>
                  <a:pt x="0" y="19402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918132" y="6033466"/>
            <a:ext cx="869490" cy="1078194"/>
          </a:xfrm>
          <a:custGeom>
            <a:avLst/>
            <a:gdLst/>
            <a:ahLst/>
            <a:cxnLst/>
            <a:rect l="l" t="t" r="r" b="b"/>
            <a:pathLst>
              <a:path w="869490" h="1078194">
                <a:moveTo>
                  <a:pt x="0" y="0"/>
                </a:moveTo>
                <a:lnTo>
                  <a:pt x="869490" y="0"/>
                </a:lnTo>
                <a:lnTo>
                  <a:pt x="869490" y="1078194"/>
                </a:lnTo>
                <a:lnTo>
                  <a:pt x="0" y="10781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823102" y="1531608"/>
            <a:ext cx="1233668" cy="1809380"/>
          </a:xfrm>
          <a:custGeom>
            <a:avLst/>
            <a:gdLst/>
            <a:ahLst/>
            <a:cxnLst/>
            <a:rect l="l" t="t" r="r" b="b"/>
            <a:pathLst>
              <a:path w="1233668" h="1809380">
                <a:moveTo>
                  <a:pt x="0" y="0"/>
                </a:moveTo>
                <a:lnTo>
                  <a:pt x="1233668" y="0"/>
                </a:lnTo>
                <a:lnTo>
                  <a:pt x="1233668" y="1809380"/>
                </a:lnTo>
                <a:lnTo>
                  <a:pt x="0" y="18093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631870" y="4772907"/>
            <a:ext cx="2686050" cy="1546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7"/>
              </a:lnSpc>
            </a:pPr>
            <a:r>
              <a:rPr lang="en-US" sz="36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Why This Project Matters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30191" y="1974879"/>
            <a:ext cx="3490458" cy="2213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8"/>
              </a:lnSpc>
              <a:spcBef>
                <a:spcPct val="0"/>
              </a:spcBef>
            </a:pPr>
            <a:r>
              <a:rPr lang="en-US" sz="2112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Develops an intelligent system to detect and verify fake news using machine learning and natural language processing.</a:t>
            </a:r>
          </a:p>
          <a:p>
            <a:pPr algn="l">
              <a:lnSpc>
                <a:spcPts val="2958"/>
              </a:lnSpc>
              <a:spcBef>
                <a:spcPct val="0"/>
              </a:spcBef>
            </a:pPr>
            <a:endParaRPr lang="en-US" sz="2112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735604" y="1483983"/>
            <a:ext cx="2813778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Intelligent System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973392" y="1828154"/>
            <a:ext cx="3285908" cy="1841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3"/>
              </a:lnSpc>
              <a:spcBef>
                <a:spcPct val="0"/>
              </a:spcBef>
            </a:pPr>
            <a:r>
              <a:rPr lang="en-US" sz="210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Addresses the urgent need for automated detection due to the rapid spread of misinformation on digital platforms.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230567" y="1386961"/>
            <a:ext cx="2813778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Motivation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025366" y="6926109"/>
            <a:ext cx="3439136" cy="2213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3"/>
              </a:lnSpc>
              <a:spcBef>
                <a:spcPct val="0"/>
              </a:spcBef>
            </a:pPr>
            <a:r>
              <a:rPr lang="en-US" sz="210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Provides an effective technological solution to improve information credibility and foster a safer online environment.</a:t>
            </a:r>
          </a:p>
          <a:p>
            <a:pPr algn="l">
              <a:lnSpc>
                <a:spcPts val="2953"/>
              </a:lnSpc>
              <a:spcBef>
                <a:spcPct val="0"/>
              </a:spcBef>
            </a:pPr>
            <a:endParaRPr lang="en-US" sz="2109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4143601" y="6390635"/>
            <a:ext cx="2813778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Significance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10711" y="2225346"/>
            <a:ext cx="845766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54563" y="2225346"/>
            <a:ext cx="845766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54563" y="7240710"/>
            <a:ext cx="845766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03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80299" y="3728291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683913" y="8488289"/>
            <a:ext cx="748985" cy="74898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166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547687" y="7322001"/>
            <a:ext cx="679902" cy="67990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044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887638" y="4826805"/>
            <a:ext cx="679902" cy="67990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DF2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809676" y="1472350"/>
            <a:ext cx="3238523" cy="2674790"/>
            <a:chOff x="0" y="0"/>
            <a:chExt cx="857212" cy="70799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212" cy="707996"/>
            </a:xfrm>
            <a:custGeom>
              <a:avLst/>
              <a:gdLst/>
              <a:ahLst/>
              <a:cxnLst/>
              <a:rect l="l" t="t" r="r" b="b"/>
              <a:pathLst>
                <a:path w="857212" h="707996">
                  <a:moveTo>
                    <a:pt x="59764" y="0"/>
                  </a:moveTo>
                  <a:lnTo>
                    <a:pt x="797447" y="0"/>
                  </a:lnTo>
                  <a:cubicBezTo>
                    <a:pt x="813298" y="0"/>
                    <a:pt x="828499" y="6297"/>
                    <a:pt x="839707" y="17505"/>
                  </a:cubicBezTo>
                  <a:cubicBezTo>
                    <a:pt x="850915" y="28713"/>
                    <a:pt x="857212" y="43914"/>
                    <a:pt x="857212" y="59764"/>
                  </a:cubicBezTo>
                  <a:lnTo>
                    <a:pt x="857212" y="648232"/>
                  </a:lnTo>
                  <a:cubicBezTo>
                    <a:pt x="857212" y="664082"/>
                    <a:pt x="850915" y="679283"/>
                    <a:pt x="839707" y="690491"/>
                  </a:cubicBezTo>
                  <a:cubicBezTo>
                    <a:pt x="828499" y="701699"/>
                    <a:pt x="813298" y="707996"/>
                    <a:pt x="797447" y="707996"/>
                  </a:cubicBezTo>
                  <a:lnTo>
                    <a:pt x="59764" y="707996"/>
                  </a:lnTo>
                  <a:cubicBezTo>
                    <a:pt x="43914" y="707996"/>
                    <a:pt x="28713" y="701699"/>
                    <a:pt x="17505" y="690491"/>
                  </a:cubicBezTo>
                  <a:cubicBezTo>
                    <a:pt x="6297" y="679283"/>
                    <a:pt x="0" y="664082"/>
                    <a:pt x="0" y="648232"/>
                  </a:cubicBezTo>
                  <a:lnTo>
                    <a:pt x="0" y="59764"/>
                  </a:lnTo>
                  <a:cubicBezTo>
                    <a:pt x="0" y="43914"/>
                    <a:pt x="6297" y="28713"/>
                    <a:pt x="17505" y="17505"/>
                  </a:cubicBezTo>
                  <a:cubicBezTo>
                    <a:pt x="28713" y="6297"/>
                    <a:pt x="43914" y="0"/>
                    <a:pt x="597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57212" cy="727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809676" y="1546347"/>
            <a:ext cx="2328698" cy="897607"/>
          </a:xfrm>
          <a:custGeom>
            <a:avLst/>
            <a:gdLst/>
            <a:ahLst/>
            <a:cxnLst/>
            <a:rect l="l" t="t" r="r" b="b"/>
            <a:pathLst>
              <a:path w="2328698" h="897607">
                <a:moveTo>
                  <a:pt x="0" y="0"/>
                </a:moveTo>
                <a:lnTo>
                  <a:pt x="2328698" y="0"/>
                </a:lnTo>
                <a:lnTo>
                  <a:pt x="2328698" y="897608"/>
                </a:lnTo>
                <a:lnTo>
                  <a:pt x="0" y="897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809676" y="7353200"/>
            <a:ext cx="3238523" cy="2674790"/>
            <a:chOff x="0" y="0"/>
            <a:chExt cx="857212" cy="7079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57212" cy="707996"/>
            </a:xfrm>
            <a:custGeom>
              <a:avLst/>
              <a:gdLst/>
              <a:ahLst/>
              <a:cxnLst/>
              <a:rect l="l" t="t" r="r" b="b"/>
              <a:pathLst>
                <a:path w="857212" h="707996">
                  <a:moveTo>
                    <a:pt x="59764" y="0"/>
                  </a:moveTo>
                  <a:lnTo>
                    <a:pt x="797447" y="0"/>
                  </a:lnTo>
                  <a:cubicBezTo>
                    <a:pt x="813298" y="0"/>
                    <a:pt x="828499" y="6297"/>
                    <a:pt x="839707" y="17505"/>
                  </a:cubicBezTo>
                  <a:cubicBezTo>
                    <a:pt x="850915" y="28713"/>
                    <a:pt x="857212" y="43914"/>
                    <a:pt x="857212" y="59764"/>
                  </a:cubicBezTo>
                  <a:lnTo>
                    <a:pt x="857212" y="648232"/>
                  </a:lnTo>
                  <a:cubicBezTo>
                    <a:pt x="857212" y="664082"/>
                    <a:pt x="850915" y="679283"/>
                    <a:pt x="839707" y="690491"/>
                  </a:cubicBezTo>
                  <a:cubicBezTo>
                    <a:pt x="828499" y="701699"/>
                    <a:pt x="813298" y="707996"/>
                    <a:pt x="797447" y="707996"/>
                  </a:cubicBezTo>
                  <a:lnTo>
                    <a:pt x="59764" y="707996"/>
                  </a:lnTo>
                  <a:cubicBezTo>
                    <a:pt x="43914" y="707996"/>
                    <a:pt x="28713" y="701699"/>
                    <a:pt x="17505" y="690491"/>
                  </a:cubicBezTo>
                  <a:cubicBezTo>
                    <a:pt x="6297" y="679283"/>
                    <a:pt x="0" y="664082"/>
                    <a:pt x="0" y="648232"/>
                  </a:cubicBezTo>
                  <a:lnTo>
                    <a:pt x="0" y="59764"/>
                  </a:lnTo>
                  <a:cubicBezTo>
                    <a:pt x="0" y="43914"/>
                    <a:pt x="6297" y="28713"/>
                    <a:pt x="17505" y="17505"/>
                  </a:cubicBezTo>
                  <a:cubicBezTo>
                    <a:pt x="28713" y="6297"/>
                    <a:pt x="43914" y="0"/>
                    <a:pt x="597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857212" cy="727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454628" y="4413038"/>
            <a:ext cx="3238523" cy="2674790"/>
            <a:chOff x="0" y="0"/>
            <a:chExt cx="857212" cy="70799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57212" cy="707996"/>
            </a:xfrm>
            <a:custGeom>
              <a:avLst/>
              <a:gdLst/>
              <a:ahLst/>
              <a:cxnLst/>
              <a:rect l="l" t="t" r="r" b="b"/>
              <a:pathLst>
                <a:path w="857212" h="707996">
                  <a:moveTo>
                    <a:pt x="59764" y="0"/>
                  </a:moveTo>
                  <a:lnTo>
                    <a:pt x="797447" y="0"/>
                  </a:lnTo>
                  <a:cubicBezTo>
                    <a:pt x="813298" y="0"/>
                    <a:pt x="828499" y="6297"/>
                    <a:pt x="839707" y="17505"/>
                  </a:cubicBezTo>
                  <a:cubicBezTo>
                    <a:pt x="850915" y="28713"/>
                    <a:pt x="857212" y="43914"/>
                    <a:pt x="857212" y="59764"/>
                  </a:cubicBezTo>
                  <a:lnTo>
                    <a:pt x="857212" y="648232"/>
                  </a:lnTo>
                  <a:cubicBezTo>
                    <a:pt x="857212" y="664082"/>
                    <a:pt x="850915" y="679283"/>
                    <a:pt x="839707" y="690491"/>
                  </a:cubicBezTo>
                  <a:cubicBezTo>
                    <a:pt x="828499" y="701699"/>
                    <a:pt x="813298" y="707996"/>
                    <a:pt x="797447" y="707996"/>
                  </a:cubicBezTo>
                  <a:lnTo>
                    <a:pt x="59764" y="707996"/>
                  </a:lnTo>
                  <a:cubicBezTo>
                    <a:pt x="43914" y="707996"/>
                    <a:pt x="28713" y="701699"/>
                    <a:pt x="17505" y="690491"/>
                  </a:cubicBezTo>
                  <a:cubicBezTo>
                    <a:pt x="6297" y="679283"/>
                    <a:pt x="0" y="664082"/>
                    <a:pt x="0" y="648232"/>
                  </a:cubicBezTo>
                  <a:lnTo>
                    <a:pt x="0" y="59764"/>
                  </a:lnTo>
                  <a:cubicBezTo>
                    <a:pt x="0" y="43914"/>
                    <a:pt x="6297" y="28713"/>
                    <a:pt x="17505" y="17505"/>
                  </a:cubicBezTo>
                  <a:cubicBezTo>
                    <a:pt x="28713" y="6297"/>
                    <a:pt x="43914" y="0"/>
                    <a:pt x="597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857212" cy="727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809676" y="4413038"/>
            <a:ext cx="3238523" cy="2674790"/>
            <a:chOff x="0" y="0"/>
            <a:chExt cx="857212" cy="70799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57212" cy="707996"/>
            </a:xfrm>
            <a:custGeom>
              <a:avLst/>
              <a:gdLst/>
              <a:ahLst/>
              <a:cxnLst/>
              <a:rect l="l" t="t" r="r" b="b"/>
              <a:pathLst>
                <a:path w="857212" h="707996">
                  <a:moveTo>
                    <a:pt x="59764" y="0"/>
                  </a:moveTo>
                  <a:lnTo>
                    <a:pt x="797447" y="0"/>
                  </a:lnTo>
                  <a:cubicBezTo>
                    <a:pt x="813298" y="0"/>
                    <a:pt x="828499" y="6297"/>
                    <a:pt x="839707" y="17505"/>
                  </a:cubicBezTo>
                  <a:cubicBezTo>
                    <a:pt x="850915" y="28713"/>
                    <a:pt x="857212" y="43914"/>
                    <a:pt x="857212" y="59764"/>
                  </a:cubicBezTo>
                  <a:lnTo>
                    <a:pt x="857212" y="648232"/>
                  </a:lnTo>
                  <a:cubicBezTo>
                    <a:pt x="857212" y="664082"/>
                    <a:pt x="850915" y="679283"/>
                    <a:pt x="839707" y="690491"/>
                  </a:cubicBezTo>
                  <a:cubicBezTo>
                    <a:pt x="828499" y="701699"/>
                    <a:pt x="813298" y="707996"/>
                    <a:pt x="797447" y="707996"/>
                  </a:cubicBezTo>
                  <a:lnTo>
                    <a:pt x="59764" y="707996"/>
                  </a:lnTo>
                  <a:cubicBezTo>
                    <a:pt x="43914" y="707996"/>
                    <a:pt x="28713" y="701699"/>
                    <a:pt x="17505" y="690491"/>
                  </a:cubicBezTo>
                  <a:cubicBezTo>
                    <a:pt x="6297" y="679283"/>
                    <a:pt x="0" y="664082"/>
                    <a:pt x="0" y="648232"/>
                  </a:cubicBezTo>
                  <a:lnTo>
                    <a:pt x="0" y="59764"/>
                  </a:lnTo>
                  <a:cubicBezTo>
                    <a:pt x="0" y="43914"/>
                    <a:pt x="6297" y="28713"/>
                    <a:pt x="17505" y="17505"/>
                  </a:cubicBezTo>
                  <a:cubicBezTo>
                    <a:pt x="28713" y="6297"/>
                    <a:pt x="43914" y="0"/>
                    <a:pt x="597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857212" cy="727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454628" y="1472350"/>
            <a:ext cx="3238523" cy="2674790"/>
            <a:chOff x="0" y="0"/>
            <a:chExt cx="857212" cy="70799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57212" cy="707996"/>
            </a:xfrm>
            <a:custGeom>
              <a:avLst/>
              <a:gdLst/>
              <a:ahLst/>
              <a:cxnLst/>
              <a:rect l="l" t="t" r="r" b="b"/>
              <a:pathLst>
                <a:path w="857212" h="707996">
                  <a:moveTo>
                    <a:pt x="59764" y="0"/>
                  </a:moveTo>
                  <a:lnTo>
                    <a:pt x="797447" y="0"/>
                  </a:lnTo>
                  <a:cubicBezTo>
                    <a:pt x="813298" y="0"/>
                    <a:pt x="828499" y="6297"/>
                    <a:pt x="839707" y="17505"/>
                  </a:cubicBezTo>
                  <a:cubicBezTo>
                    <a:pt x="850915" y="28713"/>
                    <a:pt x="857212" y="43914"/>
                    <a:pt x="857212" y="59764"/>
                  </a:cubicBezTo>
                  <a:lnTo>
                    <a:pt x="857212" y="648232"/>
                  </a:lnTo>
                  <a:cubicBezTo>
                    <a:pt x="857212" y="664082"/>
                    <a:pt x="850915" y="679283"/>
                    <a:pt x="839707" y="690491"/>
                  </a:cubicBezTo>
                  <a:cubicBezTo>
                    <a:pt x="828499" y="701699"/>
                    <a:pt x="813298" y="707996"/>
                    <a:pt x="797447" y="707996"/>
                  </a:cubicBezTo>
                  <a:lnTo>
                    <a:pt x="59764" y="707996"/>
                  </a:lnTo>
                  <a:cubicBezTo>
                    <a:pt x="43914" y="707996"/>
                    <a:pt x="28713" y="701699"/>
                    <a:pt x="17505" y="690491"/>
                  </a:cubicBezTo>
                  <a:cubicBezTo>
                    <a:pt x="6297" y="679283"/>
                    <a:pt x="0" y="664082"/>
                    <a:pt x="0" y="648232"/>
                  </a:cubicBezTo>
                  <a:lnTo>
                    <a:pt x="0" y="59764"/>
                  </a:lnTo>
                  <a:cubicBezTo>
                    <a:pt x="0" y="43914"/>
                    <a:pt x="6297" y="28713"/>
                    <a:pt x="17505" y="17505"/>
                  </a:cubicBezTo>
                  <a:cubicBezTo>
                    <a:pt x="28713" y="6297"/>
                    <a:pt x="43914" y="0"/>
                    <a:pt x="597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857212" cy="727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654622" y="4483372"/>
            <a:ext cx="679902" cy="679902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C266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846440" y="6642100"/>
            <a:ext cx="679902" cy="679902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877E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941492" y="8211453"/>
            <a:ext cx="679902" cy="679902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962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4454628" y="7354528"/>
            <a:ext cx="3238523" cy="2674790"/>
            <a:chOff x="0" y="0"/>
            <a:chExt cx="857212" cy="707996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57212" cy="707996"/>
            </a:xfrm>
            <a:custGeom>
              <a:avLst/>
              <a:gdLst/>
              <a:ahLst/>
              <a:cxnLst/>
              <a:rect l="l" t="t" r="r" b="b"/>
              <a:pathLst>
                <a:path w="857212" h="707996">
                  <a:moveTo>
                    <a:pt x="59764" y="0"/>
                  </a:moveTo>
                  <a:lnTo>
                    <a:pt x="797447" y="0"/>
                  </a:lnTo>
                  <a:cubicBezTo>
                    <a:pt x="813298" y="0"/>
                    <a:pt x="828499" y="6297"/>
                    <a:pt x="839707" y="17505"/>
                  </a:cubicBezTo>
                  <a:cubicBezTo>
                    <a:pt x="850915" y="28713"/>
                    <a:pt x="857212" y="43914"/>
                    <a:pt x="857212" y="59764"/>
                  </a:cubicBezTo>
                  <a:lnTo>
                    <a:pt x="857212" y="648232"/>
                  </a:lnTo>
                  <a:cubicBezTo>
                    <a:pt x="857212" y="664082"/>
                    <a:pt x="850915" y="679283"/>
                    <a:pt x="839707" y="690491"/>
                  </a:cubicBezTo>
                  <a:cubicBezTo>
                    <a:pt x="828499" y="701699"/>
                    <a:pt x="813298" y="707996"/>
                    <a:pt x="797447" y="707996"/>
                  </a:cubicBezTo>
                  <a:lnTo>
                    <a:pt x="59764" y="707996"/>
                  </a:lnTo>
                  <a:cubicBezTo>
                    <a:pt x="43914" y="707996"/>
                    <a:pt x="28713" y="701699"/>
                    <a:pt x="17505" y="690491"/>
                  </a:cubicBezTo>
                  <a:cubicBezTo>
                    <a:pt x="6297" y="679283"/>
                    <a:pt x="0" y="664082"/>
                    <a:pt x="0" y="648232"/>
                  </a:cubicBezTo>
                  <a:lnTo>
                    <a:pt x="0" y="59764"/>
                  </a:lnTo>
                  <a:cubicBezTo>
                    <a:pt x="0" y="43914"/>
                    <a:pt x="6297" y="28713"/>
                    <a:pt x="17505" y="17505"/>
                  </a:cubicBezTo>
                  <a:cubicBezTo>
                    <a:pt x="28713" y="6297"/>
                    <a:pt x="43914" y="0"/>
                    <a:pt x="597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857212" cy="727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14454628" y="1546347"/>
            <a:ext cx="2328698" cy="897607"/>
          </a:xfrm>
          <a:custGeom>
            <a:avLst/>
            <a:gdLst/>
            <a:ahLst/>
            <a:cxnLst/>
            <a:rect l="l" t="t" r="r" b="b"/>
            <a:pathLst>
              <a:path w="2328698" h="897607">
                <a:moveTo>
                  <a:pt x="0" y="0"/>
                </a:moveTo>
                <a:lnTo>
                  <a:pt x="2328698" y="0"/>
                </a:lnTo>
                <a:lnTo>
                  <a:pt x="2328698" y="897608"/>
                </a:lnTo>
                <a:lnTo>
                  <a:pt x="0" y="897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0806932" y="4483372"/>
            <a:ext cx="2328698" cy="897607"/>
          </a:xfrm>
          <a:custGeom>
            <a:avLst/>
            <a:gdLst/>
            <a:ahLst/>
            <a:cxnLst/>
            <a:rect l="l" t="t" r="r" b="b"/>
            <a:pathLst>
              <a:path w="2328698" h="897607">
                <a:moveTo>
                  <a:pt x="0" y="0"/>
                </a:moveTo>
                <a:lnTo>
                  <a:pt x="2328698" y="0"/>
                </a:lnTo>
                <a:lnTo>
                  <a:pt x="2328698" y="897607"/>
                </a:lnTo>
                <a:lnTo>
                  <a:pt x="0" y="8976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4454628" y="4483372"/>
            <a:ext cx="2328698" cy="897607"/>
          </a:xfrm>
          <a:custGeom>
            <a:avLst/>
            <a:gdLst/>
            <a:ahLst/>
            <a:cxnLst/>
            <a:rect l="l" t="t" r="r" b="b"/>
            <a:pathLst>
              <a:path w="2328698" h="897607">
                <a:moveTo>
                  <a:pt x="0" y="0"/>
                </a:moveTo>
                <a:lnTo>
                  <a:pt x="2328698" y="0"/>
                </a:lnTo>
                <a:lnTo>
                  <a:pt x="2328698" y="897607"/>
                </a:lnTo>
                <a:lnTo>
                  <a:pt x="0" y="8976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0806932" y="7373578"/>
            <a:ext cx="2328698" cy="897607"/>
          </a:xfrm>
          <a:custGeom>
            <a:avLst/>
            <a:gdLst/>
            <a:ahLst/>
            <a:cxnLst/>
            <a:rect l="l" t="t" r="r" b="b"/>
            <a:pathLst>
              <a:path w="2328698" h="897607">
                <a:moveTo>
                  <a:pt x="0" y="0"/>
                </a:moveTo>
                <a:lnTo>
                  <a:pt x="2328698" y="0"/>
                </a:lnTo>
                <a:lnTo>
                  <a:pt x="2328698" y="897607"/>
                </a:lnTo>
                <a:lnTo>
                  <a:pt x="0" y="8976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4454628" y="7421203"/>
            <a:ext cx="2328698" cy="897607"/>
          </a:xfrm>
          <a:custGeom>
            <a:avLst/>
            <a:gdLst/>
            <a:ahLst/>
            <a:cxnLst/>
            <a:rect l="l" t="t" r="r" b="b"/>
            <a:pathLst>
              <a:path w="2328698" h="897607">
                <a:moveTo>
                  <a:pt x="0" y="0"/>
                </a:moveTo>
                <a:lnTo>
                  <a:pt x="2328698" y="0"/>
                </a:lnTo>
                <a:lnTo>
                  <a:pt x="2328698" y="897607"/>
                </a:lnTo>
                <a:lnTo>
                  <a:pt x="0" y="8976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3677517" y="5449024"/>
            <a:ext cx="2523696" cy="2523696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9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5626249" y="-42110"/>
            <a:ext cx="7403951" cy="1070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03"/>
              </a:lnSpc>
            </a:pPr>
            <a:r>
              <a:rPr lang="en-US" sz="6217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Statement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59317" y="1470147"/>
            <a:ext cx="9398921" cy="2171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7"/>
              </a:lnSpc>
              <a:spcBef>
                <a:spcPct val="0"/>
              </a:spcBef>
            </a:pPr>
            <a:r>
              <a:rPr lang="en-US" sz="4134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The rapid spread of fake news demands an automated, intelligent system for real-time detection and verification.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895612" y="2396330"/>
            <a:ext cx="3066652" cy="1625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3113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High accuracy with complex language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097795" y="1604756"/>
            <a:ext cx="876230" cy="712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94"/>
              </a:lnSpc>
              <a:spcBef>
                <a:spcPct val="0"/>
              </a:spcBef>
            </a:pPr>
            <a:r>
              <a:rPr lang="en-US" sz="4210" b="1">
                <a:solidFill>
                  <a:srgbClr val="DBE0E3"/>
                </a:solidFill>
                <a:latin typeface="TT Hoves Bold"/>
                <a:ea typeface="TT Hoves Bold"/>
                <a:cs typeface="TT Hoves Bold"/>
                <a:sym typeface="TT Hoves Bold"/>
              </a:rPr>
              <a:t>01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981547" y="8433110"/>
            <a:ext cx="3066652" cy="1073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3113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Ensuring AI explainability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4540563" y="5356155"/>
            <a:ext cx="3066652" cy="1625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3113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Limited real-time fact-checking data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926642" y="5459081"/>
            <a:ext cx="3066652" cy="1073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3113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Multilingual misinformation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4626498" y="2396330"/>
            <a:ext cx="3066652" cy="1625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3113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Handling sarcasm and ambiguity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3677517" y="8491234"/>
            <a:ext cx="755380" cy="580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7"/>
              </a:lnSpc>
            </a:pPr>
            <a:r>
              <a:rPr lang="en-US" sz="341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05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2472208" y="7153839"/>
            <a:ext cx="755380" cy="580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7"/>
              </a:lnSpc>
            </a:pPr>
            <a:r>
              <a:rPr lang="en-US" sz="341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06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2849898" y="4926628"/>
            <a:ext cx="755380" cy="580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7"/>
              </a:lnSpc>
            </a:pPr>
            <a:r>
              <a:rPr lang="en-US" sz="341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01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654622" y="4563422"/>
            <a:ext cx="755380" cy="580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7"/>
              </a:lnSpc>
            </a:pPr>
            <a:r>
              <a:rPr lang="en-US" sz="341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02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6770961" y="6773122"/>
            <a:ext cx="755380" cy="580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7"/>
              </a:lnSpc>
            </a:pPr>
            <a:r>
              <a:rPr lang="en-US" sz="341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03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5866013" y="8316049"/>
            <a:ext cx="755380" cy="580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7"/>
              </a:lnSpc>
            </a:pPr>
            <a:r>
              <a:rPr lang="en-US" sz="341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04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4626498" y="8335099"/>
            <a:ext cx="3066652" cy="1625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3113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Efficient large-scale data processing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4742746" y="1604756"/>
            <a:ext cx="876230" cy="712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94"/>
              </a:lnSpc>
              <a:spcBef>
                <a:spcPct val="0"/>
              </a:spcBef>
            </a:pPr>
            <a:r>
              <a:rPr lang="en-US" sz="4210" b="1">
                <a:solidFill>
                  <a:srgbClr val="DBE0E3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1097795" y="4518615"/>
            <a:ext cx="876230" cy="712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94"/>
              </a:lnSpc>
              <a:spcBef>
                <a:spcPct val="0"/>
              </a:spcBef>
            </a:pPr>
            <a:r>
              <a:rPr lang="en-US" sz="4210" b="1">
                <a:solidFill>
                  <a:srgbClr val="DBE0E3"/>
                </a:solidFill>
                <a:latin typeface="TT Hoves Bold"/>
                <a:ea typeface="TT Hoves Bold"/>
                <a:cs typeface="TT Hoves Bold"/>
                <a:sym typeface="TT Hoves Bold"/>
              </a:rPr>
              <a:t>03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4742746" y="4496436"/>
            <a:ext cx="876230" cy="712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94"/>
              </a:lnSpc>
              <a:spcBef>
                <a:spcPct val="0"/>
              </a:spcBef>
            </a:pPr>
            <a:r>
              <a:rPr lang="en-US" sz="4210" b="1">
                <a:solidFill>
                  <a:srgbClr val="DBE0E3"/>
                </a:solidFill>
                <a:latin typeface="TT Hoves Bold"/>
                <a:ea typeface="TT Hoves Bold"/>
                <a:cs typeface="TT Hoves Bold"/>
                <a:sym typeface="TT Hoves Bold"/>
              </a:rPr>
              <a:t>04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1095050" y="7402153"/>
            <a:ext cx="876230" cy="712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94"/>
              </a:lnSpc>
              <a:spcBef>
                <a:spcPct val="0"/>
              </a:spcBef>
            </a:pPr>
            <a:r>
              <a:rPr lang="en-US" sz="4210" b="1">
                <a:solidFill>
                  <a:srgbClr val="DBE0E3"/>
                </a:solidFill>
                <a:latin typeface="TT Hoves Bold"/>
                <a:ea typeface="TT Hoves Bold"/>
                <a:cs typeface="TT Hoves Bold"/>
                <a:sym typeface="TT Hoves Bold"/>
              </a:rPr>
              <a:t>05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4742746" y="7468828"/>
            <a:ext cx="876230" cy="70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94"/>
              </a:lnSpc>
              <a:spcBef>
                <a:spcPct val="0"/>
              </a:spcBef>
            </a:pPr>
            <a:r>
              <a:rPr lang="en-US" sz="4210" b="1">
                <a:solidFill>
                  <a:srgbClr val="DBE0E3"/>
                </a:solidFill>
                <a:latin typeface="TT Hoves Bold"/>
                <a:ea typeface="TT Hoves Bold"/>
                <a:cs typeface="TT Hoves Bold"/>
                <a:sym typeface="TT Hoves Bold"/>
              </a:rPr>
              <a:t>06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3227589" y="5911849"/>
            <a:ext cx="3298547" cy="129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Key Challenges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5245" y="3364529"/>
            <a:ext cx="2877574" cy="1265249"/>
          </a:xfrm>
          <a:custGeom>
            <a:avLst/>
            <a:gdLst/>
            <a:ahLst/>
            <a:cxnLst/>
            <a:rect l="l" t="t" r="r" b="b"/>
            <a:pathLst>
              <a:path w="2877574" h="1265249">
                <a:moveTo>
                  <a:pt x="0" y="0"/>
                </a:moveTo>
                <a:lnTo>
                  <a:pt x="2877574" y="0"/>
                </a:lnTo>
                <a:lnTo>
                  <a:pt x="2877574" y="1265249"/>
                </a:lnTo>
                <a:lnTo>
                  <a:pt x="0" y="1265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44171" y="3364529"/>
            <a:ext cx="2877574" cy="1265249"/>
          </a:xfrm>
          <a:custGeom>
            <a:avLst/>
            <a:gdLst/>
            <a:ahLst/>
            <a:cxnLst/>
            <a:rect l="l" t="t" r="r" b="b"/>
            <a:pathLst>
              <a:path w="2877574" h="1265249">
                <a:moveTo>
                  <a:pt x="0" y="0"/>
                </a:moveTo>
                <a:lnTo>
                  <a:pt x="2877574" y="0"/>
                </a:lnTo>
                <a:lnTo>
                  <a:pt x="2877574" y="1265249"/>
                </a:lnTo>
                <a:lnTo>
                  <a:pt x="0" y="12652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573096" y="3364529"/>
            <a:ext cx="2877574" cy="1265249"/>
          </a:xfrm>
          <a:custGeom>
            <a:avLst/>
            <a:gdLst/>
            <a:ahLst/>
            <a:cxnLst/>
            <a:rect l="l" t="t" r="r" b="b"/>
            <a:pathLst>
              <a:path w="2877574" h="1265249">
                <a:moveTo>
                  <a:pt x="0" y="0"/>
                </a:moveTo>
                <a:lnTo>
                  <a:pt x="2877575" y="0"/>
                </a:lnTo>
                <a:lnTo>
                  <a:pt x="2877575" y="1265249"/>
                </a:lnTo>
                <a:lnTo>
                  <a:pt x="0" y="12652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102022" y="3364529"/>
            <a:ext cx="2877574" cy="1265249"/>
          </a:xfrm>
          <a:custGeom>
            <a:avLst/>
            <a:gdLst/>
            <a:ahLst/>
            <a:cxnLst/>
            <a:rect l="l" t="t" r="r" b="b"/>
            <a:pathLst>
              <a:path w="2877574" h="1265249">
                <a:moveTo>
                  <a:pt x="0" y="0"/>
                </a:moveTo>
                <a:lnTo>
                  <a:pt x="2877574" y="0"/>
                </a:lnTo>
                <a:lnTo>
                  <a:pt x="2877574" y="1265249"/>
                </a:lnTo>
                <a:lnTo>
                  <a:pt x="0" y="12652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30948" y="3364529"/>
            <a:ext cx="2877574" cy="1265249"/>
          </a:xfrm>
          <a:custGeom>
            <a:avLst/>
            <a:gdLst/>
            <a:ahLst/>
            <a:cxnLst/>
            <a:rect l="l" t="t" r="r" b="b"/>
            <a:pathLst>
              <a:path w="2877574" h="1265249">
                <a:moveTo>
                  <a:pt x="0" y="0"/>
                </a:moveTo>
                <a:lnTo>
                  <a:pt x="2877574" y="0"/>
                </a:lnTo>
                <a:lnTo>
                  <a:pt x="2877574" y="1265249"/>
                </a:lnTo>
                <a:lnTo>
                  <a:pt x="0" y="12652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15245" y="4807275"/>
            <a:ext cx="2877574" cy="4100214"/>
            <a:chOff x="0" y="0"/>
            <a:chExt cx="650719" cy="927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50719" cy="927200"/>
            </a:xfrm>
            <a:custGeom>
              <a:avLst/>
              <a:gdLst/>
              <a:ahLst/>
              <a:cxnLst/>
              <a:rect l="l" t="t" r="r" b="b"/>
              <a:pathLst>
                <a:path w="650719" h="927200">
                  <a:moveTo>
                    <a:pt x="61880" y="0"/>
                  </a:moveTo>
                  <a:lnTo>
                    <a:pt x="588839" y="0"/>
                  </a:lnTo>
                  <a:cubicBezTo>
                    <a:pt x="623015" y="0"/>
                    <a:pt x="650719" y="27705"/>
                    <a:pt x="650719" y="61880"/>
                  </a:cubicBezTo>
                  <a:lnTo>
                    <a:pt x="650719" y="865320"/>
                  </a:lnTo>
                  <a:cubicBezTo>
                    <a:pt x="650719" y="899496"/>
                    <a:pt x="623015" y="927200"/>
                    <a:pt x="588839" y="927200"/>
                  </a:cubicBezTo>
                  <a:lnTo>
                    <a:pt x="61880" y="927200"/>
                  </a:lnTo>
                  <a:cubicBezTo>
                    <a:pt x="27705" y="927200"/>
                    <a:pt x="0" y="899496"/>
                    <a:pt x="0" y="865320"/>
                  </a:cubicBezTo>
                  <a:lnTo>
                    <a:pt x="0" y="61880"/>
                  </a:lnTo>
                  <a:cubicBezTo>
                    <a:pt x="0" y="27705"/>
                    <a:pt x="27705" y="0"/>
                    <a:pt x="618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650719" cy="946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099412" y="4807275"/>
            <a:ext cx="2877574" cy="4100214"/>
            <a:chOff x="0" y="0"/>
            <a:chExt cx="650719" cy="927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50719" cy="927200"/>
            </a:xfrm>
            <a:custGeom>
              <a:avLst/>
              <a:gdLst/>
              <a:ahLst/>
              <a:cxnLst/>
              <a:rect l="l" t="t" r="r" b="b"/>
              <a:pathLst>
                <a:path w="650719" h="927200">
                  <a:moveTo>
                    <a:pt x="61880" y="0"/>
                  </a:moveTo>
                  <a:lnTo>
                    <a:pt x="588839" y="0"/>
                  </a:lnTo>
                  <a:cubicBezTo>
                    <a:pt x="623015" y="0"/>
                    <a:pt x="650719" y="27705"/>
                    <a:pt x="650719" y="61880"/>
                  </a:cubicBezTo>
                  <a:lnTo>
                    <a:pt x="650719" y="865320"/>
                  </a:lnTo>
                  <a:cubicBezTo>
                    <a:pt x="650719" y="899496"/>
                    <a:pt x="623015" y="927200"/>
                    <a:pt x="588839" y="927200"/>
                  </a:cubicBezTo>
                  <a:lnTo>
                    <a:pt x="61880" y="927200"/>
                  </a:lnTo>
                  <a:cubicBezTo>
                    <a:pt x="27705" y="927200"/>
                    <a:pt x="0" y="899496"/>
                    <a:pt x="0" y="865320"/>
                  </a:cubicBezTo>
                  <a:lnTo>
                    <a:pt x="0" y="61880"/>
                  </a:lnTo>
                  <a:cubicBezTo>
                    <a:pt x="0" y="27705"/>
                    <a:pt x="27705" y="0"/>
                    <a:pt x="618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650719" cy="946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683579" y="4807275"/>
            <a:ext cx="2877574" cy="4100214"/>
            <a:chOff x="0" y="0"/>
            <a:chExt cx="650719" cy="927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50719" cy="927200"/>
            </a:xfrm>
            <a:custGeom>
              <a:avLst/>
              <a:gdLst/>
              <a:ahLst/>
              <a:cxnLst/>
              <a:rect l="l" t="t" r="r" b="b"/>
              <a:pathLst>
                <a:path w="650719" h="927200">
                  <a:moveTo>
                    <a:pt x="61880" y="0"/>
                  </a:moveTo>
                  <a:lnTo>
                    <a:pt x="588839" y="0"/>
                  </a:lnTo>
                  <a:cubicBezTo>
                    <a:pt x="623015" y="0"/>
                    <a:pt x="650719" y="27705"/>
                    <a:pt x="650719" y="61880"/>
                  </a:cubicBezTo>
                  <a:lnTo>
                    <a:pt x="650719" y="865320"/>
                  </a:lnTo>
                  <a:cubicBezTo>
                    <a:pt x="650719" y="899496"/>
                    <a:pt x="623015" y="927200"/>
                    <a:pt x="588839" y="927200"/>
                  </a:cubicBezTo>
                  <a:lnTo>
                    <a:pt x="61880" y="927200"/>
                  </a:lnTo>
                  <a:cubicBezTo>
                    <a:pt x="27705" y="927200"/>
                    <a:pt x="0" y="899496"/>
                    <a:pt x="0" y="865320"/>
                  </a:cubicBezTo>
                  <a:lnTo>
                    <a:pt x="0" y="61880"/>
                  </a:lnTo>
                  <a:cubicBezTo>
                    <a:pt x="0" y="27705"/>
                    <a:pt x="27705" y="0"/>
                    <a:pt x="618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650719" cy="946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267747" y="4807275"/>
            <a:ext cx="2877574" cy="4100214"/>
            <a:chOff x="0" y="0"/>
            <a:chExt cx="650719" cy="9272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50719" cy="927200"/>
            </a:xfrm>
            <a:custGeom>
              <a:avLst/>
              <a:gdLst/>
              <a:ahLst/>
              <a:cxnLst/>
              <a:rect l="l" t="t" r="r" b="b"/>
              <a:pathLst>
                <a:path w="650719" h="927200">
                  <a:moveTo>
                    <a:pt x="61880" y="0"/>
                  </a:moveTo>
                  <a:lnTo>
                    <a:pt x="588839" y="0"/>
                  </a:lnTo>
                  <a:cubicBezTo>
                    <a:pt x="623015" y="0"/>
                    <a:pt x="650719" y="27705"/>
                    <a:pt x="650719" y="61880"/>
                  </a:cubicBezTo>
                  <a:lnTo>
                    <a:pt x="650719" y="865320"/>
                  </a:lnTo>
                  <a:cubicBezTo>
                    <a:pt x="650719" y="899496"/>
                    <a:pt x="623015" y="927200"/>
                    <a:pt x="588839" y="927200"/>
                  </a:cubicBezTo>
                  <a:lnTo>
                    <a:pt x="61880" y="927200"/>
                  </a:lnTo>
                  <a:cubicBezTo>
                    <a:pt x="27705" y="927200"/>
                    <a:pt x="0" y="899496"/>
                    <a:pt x="0" y="865320"/>
                  </a:cubicBezTo>
                  <a:lnTo>
                    <a:pt x="0" y="61880"/>
                  </a:lnTo>
                  <a:cubicBezTo>
                    <a:pt x="0" y="27705"/>
                    <a:pt x="27705" y="0"/>
                    <a:pt x="618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650719" cy="946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851914" y="4807275"/>
            <a:ext cx="2877574" cy="4100214"/>
            <a:chOff x="0" y="0"/>
            <a:chExt cx="650719" cy="927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50719" cy="927200"/>
            </a:xfrm>
            <a:custGeom>
              <a:avLst/>
              <a:gdLst/>
              <a:ahLst/>
              <a:cxnLst/>
              <a:rect l="l" t="t" r="r" b="b"/>
              <a:pathLst>
                <a:path w="650719" h="927200">
                  <a:moveTo>
                    <a:pt x="61880" y="0"/>
                  </a:moveTo>
                  <a:lnTo>
                    <a:pt x="588839" y="0"/>
                  </a:lnTo>
                  <a:cubicBezTo>
                    <a:pt x="623015" y="0"/>
                    <a:pt x="650719" y="27705"/>
                    <a:pt x="650719" y="61880"/>
                  </a:cubicBezTo>
                  <a:lnTo>
                    <a:pt x="650719" y="865320"/>
                  </a:lnTo>
                  <a:cubicBezTo>
                    <a:pt x="650719" y="899496"/>
                    <a:pt x="623015" y="927200"/>
                    <a:pt x="588839" y="927200"/>
                  </a:cubicBezTo>
                  <a:lnTo>
                    <a:pt x="61880" y="927200"/>
                  </a:lnTo>
                  <a:cubicBezTo>
                    <a:pt x="27705" y="927200"/>
                    <a:pt x="0" y="899496"/>
                    <a:pt x="0" y="865320"/>
                  </a:cubicBezTo>
                  <a:lnTo>
                    <a:pt x="0" y="61880"/>
                  </a:lnTo>
                  <a:cubicBezTo>
                    <a:pt x="0" y="27705"/>
                    <a:pt x="27705" y="0"/>
                    <a:pt x="618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650719" cy="946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40187" y="9075517"/>
            <a:ext cx="2627690" cy="182783"/>
            <a:chOff x="0" y="0"/>
            <a:chExt cx="594212" cy="4133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94212" cy="41334"/>
            </a:xfrm>
            <a:custGeom>
              <a:avLst/>
              <a:gdLst/>
              <a:ahLst/>
              <a:cxnLst/>
              <a:rect l="l" t="t" r="r" b="b"/>
              <a:pathLst>
                <a:path w="594212" h="41334">
                  <a:moveTo>
                    <a:pt x="20667" y="0"/>
                  </a:moveTo>
                  <a:lnTo>
                    <a:pt x="573545" y="0"/>
                  </a:lnTo>
                  <a:cubicBezTo>
                    <a:pt x="584959" y="0"/>
                    <a:pt x="594212" y="9253"/>
                    <a:pt x="594212" y="20667"/>
                  </a:cubicBezTo>
                  <a:lnTo>
                    <a:pt x="594212" y="20667"/>
                  </a:lnTo>
                  <a:cubicBezTo>
                    <a:pt x="594212" y="32081"/>
                    <a:pt x="584959" y="41334"/>
                    <a:pt x="573545" y="41334"/>
                  </a:cubicBezTo>
                  <a:lnTo>
                    <a:pt x="20667" y="41334"/>
                  </a:lnTo>
                  <a:cubicBezTo>
                    <a:pt x="9253" y="41334"/>
                    <a:pt x="0" y="32081"/>
                    <a:pt x="0" y="20667"/>
                  </a:cubicBezTo>
                  <a:lnTo>
                    <a:pt x="0" y="20667"/>
                  </a:lnTo>
                  <a:cubicBezTo>
                    <a:pt x="0" y="9253"/>
                    <a:pt x="9253" y="0"/>
                    <a:pt x="20667" y="0"/>
                  </a:cubicBezTo>
                  <a:close/>
                </a:path>
              </a:pathLst>
            </a:custGeom>
            <a:solidFill>
              <a:srgbClr val="56E11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594212" cy="79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224354" y="9075517"/>
            <a:ext cx="2627690" cy="182783"/>
            <a:chOff x="0" y="0"/>
            <a:chExt cx="594212" cy="4133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94212" cy="41334"/>
            </a:xfrm>
            <a:custGeom>
              <a:avLst/>
              <a:gdLst/>
              <a:ahLst/>
              <a:cxnLst/>
              <a:rect l="l" t="t" r="r" b="b"/>
              <a:pathLst>
                <a:path w="594212" h="41334">
                  <a:moveTo>
                    <a:pt x="20667" y="0"/>
                  </a:moveTo>
                  <a:lnTo>
                    <a:pt x="573545" y="0"/>
                  </a:lnTo>
                  <a:cubicBezTo>
                    <a:pt x="584959" y="0"/>
                    <a:pt x="594212" y="9253"/>
                    <a:pt x="594212" y="20667"/>
                  </a:cubicBezTo>
                  <a:lnTo>
                    <a:pt x="594212" y="20667"/>
                  </a:lnTo>
                  <a:cubicBezTo>
                    <a:pt x="594212" y="32081"/>
                    <a:pt x="584959" y="41334"/>
                    <a:pt x="573545" y="41334"/>
                  </a:cubicBezTo>
                  <a:lnTo>
                    <a:pt x="20667" y="41334"/>
                  </a:lnTo>
                  <a:cubicBezTo>
                    <a:pt x="9253" y="41334"/>
                    <a:pt x="0" y="32081"/>
                    <a:pt x="0" y="20667"/>
                  </a:cubicBezTo>
                  <a:lnTo>
                    <a:pt x="0" y="20667"/>
                  </a:lnTo>
                  <a:cubicBezTo>
                    <a:pt x="0" y="9253"/>
                    <a:pt x="9253" y="0"/>
                    <a:pt x="20667" y="0"/>
                  </a:cubicBezTo>
                  <a:close/>
                </a:path>
              </a:pathLst>
            </a:custGeom>
            <a:solidFill>
              <a:srgbClr val="00C267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594212" cy="79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807356" y="9075517"/>
            <a:ext cx="2627690" cy="182783"/>
            <a:chOff x="0" y="0"/>
            <a:chExt cx="594212" cy="4133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94212" cy="41334"/>
            </a:xfrm>
            <a:custGeom>
              <a:avLst/>
              <a:gdLst/>
              <a:ahLst/>
              <a:cxnLst/>
              <a:rect l="l" t="t" r="r" b="b"/>
              <a:pathLst>
                <a:path w="594212" h="41334">
                  <a:moveTo>
                    <a:pt x="20667" y="0"/>
                  </a:moveTo>
                  <a:lnTo>
                    <a:pt x="573545" y="0"/>
                  </a:lnTo>
                  <a:cubicBezTo>
                    <a:pt x="584959" y="0"/>
                    <a:pt x="594212" y="9253"/>
                    <a:pt x="594212" y="20667"/>
                  </a:cubicBezTo>
                  <a:lnTo>
                    <a:pt x="594212" y="20667"/>
                  </a:lnTo>
                  <a:cubicBezTo>
                    <a:pt x="594212" y="32081"/>
                    <a:pt x="584959" y="41334"/>
                    <a:pt x="573545" y="41334"/>
                  </a:cubicBezTo>
                  <a:lnTo>
                    <a:pt x="20667" y="41334"/>
                  </a:lnTo>
                  <a:cubicBezTo>
                    <a:pt x="9253" y="41334"/>
                    <a:pt x="0" y="32081"/>
                    <a:pt x="0" y="20667"/>
                  </a:cubicBezTo>
                  <a:lnTo>
                    <a:pt x="0" y="20667"/>
                  </a:lnTo>
                  <a:cubicBezTo>
                    <a:pt x="0" y="9253"/>
                    <a:pt x="9253" y="0"/>
                    <a:pt x="20667" y="0"/>
                  </a:cubicBezTo>
                  <a:close/>
                </a:path>
              </a:pathLst>
            </a:custGeom>
            <a:solidFill>
              <a:srgbClr val="007B8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594212" cy="79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390940" y="9075517"/>
            <a:ext cx="2627690" cy="182783"/>
            <a:chOff x="0" y="0"/>
            <a:chExt cx="594212" cy="4133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94212" cy="41334"/>
            </a:xfrm>
            <a:custGeom>
              <a:avLst/>
              <a:gdLst/>
              <a:ahLst/>
              <a:cxnLst/>
              <a:rect l="l" t="t" r="r" b="b"/>
              <a:pathLst>
                <a:path w="594212" h="41334">
                  <a:moveTo>
                    <a:pt x="20667" y="0"/>
                  </a:moveTo>
                  <a:lnTo>
                    <a:pt x="573545" y="0"/>
                  </a:lnTo>
                  <a:cubicBezTo>
                    <a:pt x="584959" y="0"/>
                    <a:pt x="594212" y="9253"/>
                    <a:pt x="594212" y="20667"/>
                  </a:cubicBezTo>
                  <a:lnTo>
                    <a:pt x="594212" y="20667"/>
                  </a:lnTo>
                  <a:cubicBezTo>
                    <a:pt x="594212" y="32081"/>
                    <a:pt x="584959" y="41334"/>
                    <a:pt x="573545" y="41334"/>
                  </a:cubicBezTo>
                  <a:lnTo>
                    <a:pt x="20667" y="41334"/>
                  </a:lnTo>
                  <a:cubicBezTo>
                    <a:pt x="9253" y="41334"/>
                    <a:pt x="0" y="32081"/>
                    <a:pt x="0" y="20667"/>
                  </a:cubicBezTo>
                  <a:lnTo>
                    <a:pt x="0" y="20667"/>
                  </a:lnTo>
                  <a:cubicBezTo>
                    <a:pt x="0" y="9253"/>
                    <a:pt x="9253" y="0"/>
                    <a:pt x="20667" y="0"/>
                  </a:cubicBezTo>
                  <a:close/>
                </a:path>
              </a:pathLst>
            </a:custGeom>
            <a:solidFill>
              <a:srgbClr val="004259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594212" cy="79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974525" y="9075517"/>
            <a:ext cx="2627690" cy="182783"/>
            <a:chOff x="0" y="0"/>
            <a:chExt cx="594212" cy="4133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94212" cy="41334"/>
            </a:xfrm>
            <a:custGeom>
              <a:avLst/>
              <a:gdLst/>
              <a:ahLst/>
              <a:cxnLst/>
              <a:rect l="l" t="t" r="r" b="b"/>
              <a:pathLst>
                <a:path w="594212" h="41334">
                  <a:moveTo>
                    <a:pt x="20667" y="0"/>
                  </a:moveTo>
                  <a:lnTo>
                    <a:pt x="573545" y="0"/>
                  </a:lnTo>
                  <a:cubicBezTo>
                    <a:pt x="584959" y="0"/>
                    <a:pt x="594212" y="9253"/>
                    <a:pt x="594212" y="20667"/>
                  </a:cubicBezTo>
                  <a:lnTo>
                    <a:pt x="594212" y="20667"/>
                  </a:lnTo>
                  <a:cubicBezTo>
                    <a:pt x="594212" y="32081"/>
                    <a:pt x="584959" y="41334"/>
                    <a:pt x="573545" y="41334"/>
                  </a:cubicBezTo>
                  <a:lnTo>
                    <a:pt x="20667" y="41334"/>
                  </a:lnTo>
                  <a:cubicBezTo>
                    <a:pt x="9253" y="41334"/>
                    <a:pt x="0" y="32081"/>
                    <a:pt x="0" y="20667"/>
                  </a:cubicBezTo>
                  <a:lnTo>
                    <a:pt x="0" y="20667"/>
                  </a:lnTo>
                  <a:cubicBezTo>
                    <a:pt x="0" y="9253"/>
                    <a:pt x="9253" y="0"/>
                    <a:pt x="20667" y="0"/>
                  </a:cubicBezTo>
                  <a:close/>
                </a:path>
              </a:pathLst>
            </a:custGeom>
            <a:solidFill>
              <a:srgbClr val="000038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594212" cy="79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1596750" y="5266322"/>
            <a:ext cx="714563" cy="687280"/>
          </a:xfrm>
          <a:custGeom>
            <a:avLst/>
            <a:gdLst/>
            <a:ahLst/>
            <a:cxnLst/>
            <a:rect l="l" t="t" r="r" b="b"/>
            <a:pathLst>
              <a:path w="714563" h="687280">
                <a:moveTo>
                  <a:pt x="0" y="0"/>
                </a:moveTo>
                <a:lnTo>
                  <a:pt x="714564" y="0"/>
                </a:lnTo>
                <a:lnTo>
                  <a:pt x="714564" y="687280"/>
                </a:lnTo>
                <a:lnTo>
                  <a:pt x="0" y="6872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5144840" y="5163114"/>
            <a:ext cx="708299" cy="708299"/>
          </a:xfrm>
          <a:custGeom>
            <a:avLst/>
            <a:gdLst/>
            <a:ahLst/>
            <a:cxnLst/>
            <a:rect l="l" t="t" r="r" b="b"/>
            <a:pathLst>
              <a:path w="708299" h="708299">
                <a:moveTo>
                  <a:pt x="0" y="0"/>
                </a:moveTo>
                <a:lnTo>
                  <a:pt x="708299" y="0"/>
                </a:lnTo>
                <a:lnTo>
                  <a:pt x="708299" y="708300"/>
                </a:lnTo>
                <a:lnTo>
                  <a:pt x="0" y="7083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8798070" y="5072916"/>
            <a:ext cx="625318" cy="888695"/>
          </a:xfrm>
          <a:custGeom>
            <a:avLst/>
            <a:gdLst/>
            <a:ahLst/>
            <a:cxnLst/>
            <a:rect l="l" t="t" r="r" b="b"/>
            <a:pathLst>
              <a:path w="625318" h="888695">
                <a:moveTo>
                  <a:pt x="0" y="0"/>
                </a:moveTo>
                <a:lnTo>
                  <a:pt x="625319" y="0"/>
                </a:lnTo>
                <a:lnTo>
                  <a:pt x="625319" y="888696"/>
                </a:lnTo>
                <a:lnTo>
                  <a:pt x="0" y="88869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2394010" y="5104157"/>
            <a:ext cx="830746" cy="826215"/>
          </a:xfrm>
          <a:custGeom>
            <a:avLst/>
            <a:gdLst/>
            <a:ahLst/>
            <a:cxnLst/>
            <a:rect l="l" t="t" r="r" b="b"/>
            <a:pathLst>
              <a:path w="830746" h="826215">
                <a:moveTo>
                  <a:pt x="0" y="0"/>
                </a:moveTo>
                <a:lnTo>
                  <a:pt x="830746" y="0"/>
                </a:lnTo>
                <a:lnTo>
                  <a:pt x="830746" y="826214"/>
                </a:lnTo>
                <a:lnTo>
                  <a:pt x="0" y="82621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5857577" y="5104157"/>
            <a:ext cx="844593" cy="857455"/>
          </a:xfrm>
          <a:custGeom>
            <a:avLst/>
            <a:gdLst/>
            <a:ahLst/>
            <a:cxnLst/>
            <a:rect l="l" t="t" r="r" b="b"/>
            <a:pathLst>
              <a:path w="844593" h="857455">
                <a:moveTo>
                  <a:pt x="0" y="0"/>
                </a:moveTo>
                <a:lnTo>
                  <a:pt x="844593" y="0"/>
                </a:lnTo>
                <a:lnTo>
                  <a:pt x="844593" y="857455"/>
                </a:lnTo>
                <a:lnTo>
                  <a:pt x="0" y="85745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3291172" y="120149"/>
            <a:ext cx="11639114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Expected Outcomes &amp; Impact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83197" y="1469053"/>
            <a:ext cx="15255065" cy="102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This tool empowers users, journalists, and researchers to verify news authenticity, fostering a more trustworthy digital ecosystem and strengthening media literacy.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27246" y="6172969"/>
            <a:ext cx="2440305" cy="1620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1"/>
              </a:lnSpc>
              <a:spcBef>
                <a:spcPct val="0"/>
              </a:spcBef>
            </a:pPr>
            <a:r>
              <a:rPr lang="en-US" sz="232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Precise classification of fake and real news using ML and NLP.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318047" y="6172969"/>
            <a:ext cx="2440305" cy="1620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1"/>
              </a:lnSpc>
              <a:spcBef>
                <a:spcPct val="0"/>
              </a:spcBef>
            </a:pPr>
            <a:r>
              <a:rPr lang="en-US" sz="232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High accuracy, precision, recall, and F1-score in classification.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91971" y="3627836"/>
            <a:ext cx="2453936" cy="965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8"/>
              </a:lnSpc>
            </a:pPr>
            <a:r>
              <a:rPr lang="en-US" sz="1863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Accurate Identification</a:t>
            </a:r>
          </a:p>
          <a:p>
            <a:pPr algn="ctr">
              <a:lnSpc>
                <a:spcPts val="2608"/>
              </a:lnSpc>
            </a:pPr>
            <a:endParaRPr lang="en-US" sz="1863" b="1">
              <a:solidFill>
                <a:srgbClr val="000000"/>
              </a:solidFill>
              <a:latin typeface="TT Hoves Bold"/>
              <a:ea typeface="TT Hoves Bold"/>
              <a:cs typeface="TT Hoves Bold"/>
              <a:sym typeface="TT Hoves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4087458" y="3651481"/>
            <a:ext cx="2453936" cy="64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8"/>
              </a:lnSpc>
            </a:pPr>
            <a:r>
              <a:rPr lang="en-US" sz="1863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Improved Performance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617070" y="3627836"/>
            <a:ext cx="2453936" cy="64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8"/>
              </a:lnSpc>
            </a:pPr>
            <a:r>
              <a:rPr lang="en-US" sz="1863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Real-time Verification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167042" y="3651481"/>
            <a:ext cx="2453936" cy="64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8"/>
              </a:lnSpc>
            </a:pPr>
            <a:r>
              <a:rPr lang="en-US" sz="1863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User-Friendly Interface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4674921" y="3651481"/>
            <a:ext cx="2453936" cy="64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8"/>
              </a:lnSpc>
            </a:pPr>
            <a:r>
              <a:rPr lang="en-US" sz="1863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Reduced Misinformation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890577" y="6176535"/>
            <a:ext cx="2440305" cy="161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2"/>
              </a:lnSpc>
              <a:spcBef>
                <a:spcPct val="0"/>
              </a:spcBef>
            </a:pPr>
            <a:r>
              <a:rPr lang="en-US" sz="233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Instant detection and verification of news from multiple sources.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484633" y="6172969"/>
            <a:ext cx="2440305" cy="161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2"/>
              </a:lnSpc>
              <a:spcBef>
                <a:spcPct val="0"/>
              </a:spcBef>
            </a:pPr>
            <a:r>
              <a:rPr lang="en-US" sz="233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Easy input and visualization of results for all users.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5059721" y="6237358"/>
            <a:ext cx="2440305" cy="1552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6"/>
              </a:lnSpc>
              <a:spcBef>
                <a:spcPct val="0"/>
              </a:spcBef>
            </a:pPr>
            <a:r>
              <a:rPr lang="en-US" sz="224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Reliable verification outcomes to curb the spread of fake news.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93324" y="7875186"/>
            <a:ext cx="1321416" cy="60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6"/>
              </a:lnSpc>
            </a:pPr>
            <a:r>
              <a:rPr lang="en-US" sz="3547" b="1">
                <a:solidFill>
                  <a:srgbClr val="56E11B"/>
                </a:solidFill>
                <a:latin typeface="TT Hoves Bold"/>
                <a:ea typeface="TT Hoves Bold"/>
                <a:cs typeface="TT Hoves Bold"/>
                <a:sym typeface="TT Hoves Bold"/>
              </a:rPr>
              <a:t>01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4877491" y="7875186"/>
            <a:ext cx="1321416" cy="60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6"/>
              </a:lnSpc>
            </a:pPr>
            <a:r>
              <a:rPr lang="en-US" sz="3547" b="1">
                <a:solidFill>
                  <a:srgbClr val="3BA80D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2045826" y="7875186"/>
            <a:ext cx="1321416" cy="60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6"/>
              </a:lnSpc>
            </a:pPr>
            <a:r>
              <a:rPr lang="en-US" sz="3547" b="1">
                <a:solidFill>
                  <a:srgbClr val="354465"/>
                </a:solidFill>
                <a:latin typeface="TT Hoves Bold"/>
                <a:ea typeface="TT Hoves Bold"/>
                <a:cs typeface="TT Hoves Bold"/>
                <a:sym typeface="TT Hoves Bold"/>
              </a:rPr>
              <a:t>04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461658" y="7875186"/>
            <a:ext cx="1321416" cy="60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6"/>
              </a:lnSpc>
            </a:pPr>
            <a:r>
              <a:rPr lang="en-US" sz="3547" b="1">
                <a:solidFill>
                  <a:srgbClr val="007B80"/>
                </a:solidFill>
                <a:latin typeface="TT Hoves Bold"/>
                <a:ea typeface="TT Hoves Bold"/>
                <a:cs typeface="TT Hoves Bold"/>
                <a:sym typeface="TT Hoves Bold"/>
              </a:rPr>
              <a:t>03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5629993" y="7875186"/>
            <a:ext cx="1321416" cy="60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6"/>
              </a:lnSpc>
            </a:pPr>
            <a:r>
              <a:rPr lang="en-US" sz="3547" b="1">
                <a:solidFill>
                  <a:srgbClr val="000038"/>
                </a:solidFill>
                <a:latin typeface="TT Hoves Bold"/>
                <a:ea typeface="TT Hoves Bold"/>
                <a:cs typeface="TT Hoves Bold"/>
                <a:sym typeface="TT Hoves Bold"/>
              </a:rPr>
              <a:t>05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11532" y="3095050"/>
            <a:ext cx="7864936" cy="6163250"/>
          </a:xfrm>
          <a:custGeom>
            <a:avLst/>
            <a:gdLst/>
            <a:ahLst/>
            <a:cxnLst/>
            <a:rect l="l" t="t" r="r" b="b"/>
            <a:pathLst>
              <a:path w="7864936" h="6163250">
                <a:moveTo>
                  <a:pt x="0" y="0"/>
                </a:moveTo>
                <a:lnTo>
                  <a:pt x="7864936" y="0"/>
                </a:lnTo>
                <a:lnTo>
                  <a:pt x="7864936" y="6163250"/>
                </a:lnTo>
                <a:lnTo>
                  <a:pt x="0" y="6163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143500"/>
            <a:ext cx="974651" cy="969335"/>
          </a:xfrm>
          <a:custGeom>
            <a:avLst/>
            <a:gdLst/>
            <a:ahLst/>
            <a:cxnLst/>
            <a:rect l="l" t="t" r="r" b="b"/>
            <a:pathLst>
              <a:path w="974651" h="969335">
                <a:moveTo>
                  <a:pt x="0" y="0"/>
                </a:moveTo>
                <a:lnTo>
                  <a:pt x="974651" y="0"/>
                </a:lnTo>
                <a:lnTo>
                  <a:pt x="974651" y="969335"/>
                </a:lnTo>
                <a:lnTo>
                  <a:pt x="0" y="969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130259" y="3625063"/>
            <a:ext cx="1108991" cy="990027"/>
          </a:xfrm>
          <a:custGeom>
            <a:avLst/>
            <a:gdLst/>
            <a:ahLst/>
            <a:cxnLst/>
            <a:rect l="l" t="t" r="r" b="b"/>
            <a:pathLst>
              <a:path w="1108991" h="990027">
                <a:moveTo>
                  <a:pt x="0" y="0"/>
                </a:moveTo>
                <a:lnTo>
                  <a:pt x="1108991" y="0"/>
                </a:lnTo>
                <a:lnTo>
                  <a:pt x="1108991" y="990027"/>
                </a:lnTo>
                <a:lnTo>
                  <a:pt x="0" y="9900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53871" y="3729492"/>
            <a:ext cx="570757" cy="575994"/>
          </a:xfrm>
          <a:custGeom>
            <a:avLst/>
            <a:gdLst/>
            <a:ahLst/>
            <a:cxnLst/>
            <a:rect l="l" t="t" r="r" b="b"/>
            <a:pathLst>
              <a:path w="570757" h="575994">
                <a:moveTo>
                  <a:pt x="0" y="0"/>
                </a:moveTo>
                <a:lnTo>
                  <a:pt x="570758" y="0"/>
                </a:lnTo>
                <a:lnTo>
                  <a:pt x="570758" y="575993"/>
                </a:lnTo>
                <a:lnTo>
                  <a:pt x="0" y="5759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088474" y="6591260"/>
            <a:ext cx="1055526" cy="938458"/>
          </a:xfrm>
          <a:custGeom>
            <a:avLst/>
            <a:gdLst/>
            <a:ahLst/>
            <a:cxnLst/>
            <a:rect l="l" t="t" r="r" b="b"/>
            <a:pathLst>
              <a:path w="1055526" h="938458">
                <a:moveTo>
                  <a:pt x="0" y="0"/>
                </a:moveTo>
                <a:lnTo>
                  <a:pt x="1055526" y="0"/>
                </a:lnTo>
                <a:lnTo>
                  <a:pt x="1055526" y="938459"/>
                </a:lnTo>
                <a:lnTo>
                  <a:pt x="0" y="9384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13237" y="8005969"/>
            <a:ext cx="1036177" cy="1039959"/>
          </a:xfrm>
          <a:custGeom>
            <a:avLst/>
            <a:gdLst/>
            <a:ahLst/>
            <a:cxnLst/>
            <a:rect l="l" t="t" r="r" b="b"/>
            <a:pathLst>
              <a:path w="1036177" h="1039959">
                <a:moveTo>
                  <a:pt x="0" y="0"/>
                </a:moveTo>
                <a:lnTo>
                  <a:pt x="1036177" y="0"/>
                </a:lnTo>
                <a:lnTo>
                  <a:pt x="1036177" y="1039958"/>
                </a:lnTo>
                <a:lnTo>
                  <a:pt x="0" y="10399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419693" y="62552"/>
            <a:ext cx="1163911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Technology Used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96635" y="1300802"/>
            <a:ext cx="14669382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This project integrates modern web technologies, secure authentication, and machine learning for an efficient and scalable fake news detection system.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846249" y="3351458"/>
            <a:ext cx="2956387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Python</a:t>
            </a:r>
          </a:p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Flask</a:t>
            </a:r>
          </a:p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SQLAlchemy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46249" y="6331997"/>
            <a:ext cx="2956387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HTML</a:t>
            </a:r>
          </a:p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CSS</a:t>
            </a:r>
          </a:p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JavaScript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46249" y="2834327"/>
            <a:ext cx="2956387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Backend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46249" y="5805341"/>
            <a:ext cx="295638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Frontend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85364" y="4580058"/>
            <a:ext cx="295638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JWT Authentication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85364" y="7532500"/>
            <a:ext cx="2956387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TF-IDF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Tokenization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Stopword Removal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Lemmatization (spaCy, NLTK)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85364" y="4053401"/>
            <a:ext cx="295638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Security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85364" y="7005844"/>
            <a:ext cx="295638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ML &amp; NLP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39632" y="3466026"/>
            <a:ext cx="1661868" cy="1078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b="1">
                <a:solidFill>
                  <a:srgbClr val="56E11B"/>
                </a:solidFill>
                <a:latin typeface="TT Hoves Bold"/>
                <a:ea typeface="TT Hoves Bold"/>
                <a:cs typeface="TT Hoves Bold"/>
                <a:sym typeface="TT Hoves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86500" y="4942247"/>
            <a:ext cx="1661868" cy="1078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b="1">
                <a:solidFill>
                  <a:srgbClr val="007B80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339632" y="6418469"/>
            <a:ext cx="1661868" cy="1078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b="1">
                <a:solidFill>
                  <a:srgbClr val="004259"/>
                </a:solidFill>
                <a:latin typeface="TT Hoves Bold"/>
                <a:ea typeface="TT Hoves Bold"/>
                <a:cs typeface="TT Hoves Bold"/>
                <a:sym typeface="TT Hoves Bold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286500" y="7894690"/>
            <a:ext cx="1661868" cy="1078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b="1">
                <a:solidFill>
                  <a:srgbClr val="000038"/>
                </a:solidFill>
                <a:latin typeface="TT Hoves Bold"/>
                <a:ea typeface="TT Hoves Bold"/>
                <a:cs typeface="TT Hoves Bold"/>
                <a:sym typeface="TT Hoves Bold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81726" y="697905"/>
            <a:ext cx="5554959" cy="4878264"/>
          </a:xfrm>
          <a:custGeom>
            <a:avLst/>
            <a:gdLst/>
            <a:ahLst/>
            <a:cxnLst/>
            <a:rect l="l" t="t" r="r" b="b"/>
            <a:pathLst>
              <a:path w="5554959" h="4878264">
                <a:moveTo>
                  <a:pt x="0" y="0"/>
                </a:moveTo>
                <a:lnTo>
                  <a:pt x="5554959" y="0"/>
                </a:lnTo>
                <a:lnTo>
                  <a:pt x="5554959" y="4878264"/>
                </a:lnTo>
                <a:lnTo>
                  <a:pt x="0" y="4878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12629927" y="266348"/>
            <a:ext cx="5452109" cy="4787943"/>
          </a:xfrm>
          <a:custGeom>
            <a:avLst/>
            <a:gdLst/>
            <a:ahLst/>
            <a:cxnLst/>
            <a:rect l="l" t="t" r="r" b="b"/>
            <a:pathLst>
              <a:path w="5452109" h="4787943">
                <a:moveTo>
                  <a:pt x="0" y="4787943"/>
                </a:moveTo>
                <a:lnTo>
                  <a:pt x="5452110" y="4787943"/>
                </a:lnTo>
                <a:lnTo>
                  <a:pt x="5452110" y="0"/>
                </a:lnTo>
                <a:lnTo>
                  <a:pt x="0" y="0"/>
                </a:lnTo>
                <a:lnTo>
                  <a:pt x="0" y="478794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01664" y="124901"/>
            <a:ext cx="9465693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Modules To Be Implemented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1664" y="2315627"/>
            <a:ext cx="8280062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Each module plays a critical role in the system's ability to process, analyze, and present news authenticity effectively.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11214" y="4511256"/>
            <a:ext cx="419100" cy="448691"/>
            <a:chOff x="0" y="0"/>
            <a:chExt cx="110380" cy="1181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0380" cy="118174"/>
            </a:xfrm>
            <a:custGeom>
              <a:avLst/>
              <a:gdLst/>
              <a:ahLst/>
              <a:cxnLst/>
              <a:rect l="l" t="t" r="r" b="b"/>
              <a:pathLst>
                <a:path w="110380" h="118174">
                  <a:moveTo>
                    <a:pt x="0" y="0"/>
                  </a:moveTo>
                  <a:lnTo>
                    <a:pt x="110380" y="0"/>
                  </a:lnTo>
                  <a:lnTo>
                    <a:pt x="110380" y="118174"/>
                  </a:lnTo>
                  <a:lnTo>
                    <a:pt x="0" y="118174"/>
                  </a:lnTo>
                  <a:close/>
                </a:path>
              </a:pathLst>
            </a:custGeom>
            <a:solidFill>
              <a:srgbClr val="56E11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0380" cy="156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b="1" u="none" strike="noStrike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52026" y="4915319"/>
            <a:ext cx="4455552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Manages user registration, login, and secure access.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2026" y="4475283"/>
            <a:ext cx="281377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Authentication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11214" y="6292861"/>
            <a:ext cx="419100" cy="448691"/>
            <a:chOff x="0" y="0"/>
            <a:chExt cx="110380" cy="1181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0380" cy="118174"/>
            </a:xfrm>
            <a:custGeom>
              <a:avLst/>
              <a:gdLst/>
              <a:ahLst/>
              <a:cxnLst/>
              <a:rect l="l" t="t" r="r" b="b"/>
              <a:pathLst>
                <a:path w="110380" h="118174">
                  <a:moveTo>
                    <a:pt x="0" y="0"/>
                  </a:moveTo>
                  <a:lnTo>
                    <a:pt x="110380" y="0"/>
                  </a:lnTo>
                  <a:lnTo>
                    <a:pt x="110380" y="118174"/>
                  </a:lnTo>
                  <a:lnTo>
                    <a:pt x="0" y="118174"/>
                  </a:lnTo>
                  <a:close/>
                </a:path>
              </a:pathLst>
            </a:custGeom>
            <a:solidFill>
              <a:srgbClr val="00C26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10380" cy="156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b="1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2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52026" y="6696924"/>
            <a:ext cx="4092034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Allows users to submit news content (text or URLs).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2026" y="6256888"/>
            <a:ext cx="281377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News Input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739824" y="6068515"/>
            <a:ext cx="419100" cy="448691"/>
            <a:chOff x="0" y="0"/>
            <a:chExt cx="110380" cy="11817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0380" cy="118174"/>
            </a:xfrm>
            <a:custGeom>
              <a:avLst/>
              <a:gdLst/>
              <a:ahLst/>
              <a:cxnLst/>
              <a:rect l="l" t="t" r="r" b="b"/>
              <a:pathLst>
                <a:path w="110380" h="118174">
                  <a:moveTo>
                    <a:pt x="0" y="0"/>
                  </a:moveTo>
                  <a:lnTo>
                    <a:pt x="110380" y="0"/>
                  </a:lnTo>
                  <a:lnTo>
                    <a:pt x="110380" y="118174"/>
                  </a:lnTo>
                  <a:lnTo>
                    <a:pt x="0" y="118174"/>
                  </a:lnTo>
                  <a:close/>
                </a:path>
              </a:pathLst>
            </a:custGeom>
            <a:solidFill>
              <a:srgbClr val="009D81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10380" cy="165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3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380636" y="6472579"/>
            <a:ext cx="4694384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Preprocesses text for ML models (tokenization, stop-word removal).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380636" y="6032542"/>
            <a:ext cx="310253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NLP Processing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511214" y="8263500"/>
            <a:ext cx="419100" cy="448691"/>
            <a:chOff x="0" y="0"/>
            <a:chExt cx="110380" cy="11817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0380" cy="118174"/>
            </a:xfrm>
            <a:custGeom>
              <a:avLst/>
              <a:gdLst/>
              <a:ahLst/>
              <a:cxnLst/>
              <a:rect l="l" t="t" r="r" b="b"/>
              <a:pathLst>
                <a:path w="110380" h="118174">
                  <a:moveTo>
                    <a:pt x="0" y="0"/>
                  </a:moveTo>
                  <a:lnTo>
                    <a:pt x="110380" y="0"/>
                  </a:lnTo>
                  <a:lnTo>
                    <a:pt x="110380" y="118174"/>
                  </a:lnTo>
                  <a:lnTo>
                    <a:pt x="0" y="118174"/>
                  </a:lnTo>
                  <a:close/>
                </a:path>
              </a:pathLst>
            </a:custGeom>
            <a:solidFill>
              <a:srgbClr val="007B8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10380" cy="165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4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152026" y="8667563"/>
            <a:ext cx="4189018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Classifies news as real or fake using trained ML models.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52026" y="8227527"/>
            <a:ext cx="281377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Prediction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6738747" y="8263500"/>
            <a:ext cx="419100" cy="448691"/>
            <a:chOff x="0" y="0"/>
            <a:chExt cx="110380" cy="11817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0380" cy="118174"/>
            </a:xfrm>
            <a:custGeom>
              <a:avLst/>
              <a:gdLst/>
              <a:ahLst/>
              <a:cxnLst/>
              <a:rect l="l" t="t" r="r" b="b"/>
              <a:pathLst>
                <a:path w="110380" h="118174">
                  <a:moveTo>
                    <a:pt x="0" y="0"/>
                  </a:moveTo>
                  <a:lnTo>
                    <a:pt x="110380" y="0"/>
                  </a:lnTo>
                  <a:lnTo>
                    <a:pt x="110380" y="118174"/>
                  </a:lnTo>
                  <a:lnTo>
                    <a:pt x="0" y="118174"/>
                  </a:lnTo>
                  <a:close/>
                </a:path>
              </a:pathLst>
            </a:custGeom>
            <a:solidFill>
              <a:srgbClr val="004259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10380" cy="165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5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7379559" y="8667563"/>
            <a:ext cx="4055726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Stores user info, news data, and prediction results.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379559" y="8227527"/>
            <a:ext cx="281377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Database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3303834" y="8294202"/>
            <a:ext cx="419100" cy="448691"/>
            <a:chOff x="0" y="0"/>
            <a:chExt cx="110380" cy="11817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0380" cy="118174"/>
            </a:xfrm>
            <a:custGeom>
              <a:avLst/>
              <a:gdLst/>
              <a:ahLst/>
              <a:cxnLst/>
              <a:rect l="l" t="t" r="r" b="b"/>
              <a:pathLst>
                <a:path w="110380" h="118174">
                  <a:moveTo>
                    <a:pt x="0" y="0"/>
                  </a:moveTo>
                  <a:lnTo>
                    <a:pt x="110380" y="0"/>
                  </a:lnTo>
                  <a:lnTo>
                    <a:pt x="110380" y="118174"/>
                  </a:lnTo>
                  <a:lnTo>
                    <a:pt x="0" y="118174"/>
                  </a:lnTo>
                  <a:close/>
                </a:path>
              </a:pathLst>
            </a:custGeom>
            <a:solidFill>
              <a:srgbClr val="000038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110380" cy="165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6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3944646" y="8698265"/>
            <a:ext cx="3463483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Provides an interactive, user-friendly interface.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944646" y="8258229"/>
            <a:ext cx="281377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Frontend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55152" y="1466873"/>
            <a:ext cx="2775981" cy="2738499"/>
            <a:chOff x="0" y="0"/>
            <a:chExt cx="3701308" cy="36513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01308" cy="3651332"/>
            </a:xfrm>
            <a:custGeom>
              <a:avLst/>
              <a:gdLst/>
              <a:ahLst/>
              <a:cxnLst/>
              <a:rect l="l" t="t" r="r" b="b"/>
              <a:pathLst>
                <a:path w="3701308" h="3651332">
                  <a:moveTo>
                    <a:pt x="0" y="0"/>
                  </a:moveTo>
                  <a:lnTo>
                    <a:pt x="3701308" y="0"/>
                  </a:lnTo>
                  <a:lnTo>
                    <a:pt x="3701308" y="3651332"/>
                  </a:lnTo>
                  <a:lnTo>
                    <a:pt x="0" y="3651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684" b="-684"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55932" y="319378"/>
              <a:ext cx="3589444" cy="579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  <a:spcBef>
                  <a:spcPct val="0"/>
                </a:spcBef>
              </a:pPr>
              <a:r>
                <a:rPr lang="en-US" sz="2589" b="1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Input Module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51337" y="1643247"/>
              <a:ext cx="2798635" cy="11657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9"/>
                </a:lnSpc>
                <a:spcBef>
                  <a:spcPct val="0"/>
                </a:spcBef>
              </a:pPr>
              <a:r>
                <a:rPr lang="en-US" sz="2564" b="1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News Text / </a:t>
              </a:r>
            </a:p>
            <a:p>
              <a:pPr algn="ctr">
                <a:lnSpc>
                  <a:spcPts val="3589"/>
                </a:lnSpc>
                <a:spcBef>
                  <a:spcPct val="0"/>
                </a:spcBef>
              </a:pPr>
              <a:r>
                <a:rPr lang="en-US" sz="2564" b="1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URL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279064" y="1502187"/>
            <a:ext cx="3119721" cy="3247089"/>
            <a:chOff x="0" y="0"/>
            <a:chExt cx="4159628" cy="43294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59628" cy="4329452"/>
            </a:xfrm>
            <a:custGeom>
              <a:avLst/>
              <a:gdLst/>
              <a:ahLst/>
              <a:cxnLst/>
              <a:rect l="l" t="t" r="r" b="b"/>
              <a:pathLst>
                <a:path w="4159628" h="4329452">
                  <a:moveTo>
                    <a:pt x="0" y="0"/>
                  </a:moveTo>
                  <a:lnTo>
                    <a:pt x="4159628" y="0"/>
                  </a:lnTo>
                  <a:lnTo>
                    <a:pt x="4159628" y="4329452"/>
                  </a:lnTo>
                  <a:lnTo>
                    <a:pt x="0" y="4329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041" r="-2041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433395" y="138553"/>
              <a:ext cx="3292839" cy="1194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0"/>
                </a:lnSpc>
                <a:spcBef>
                  <a:spcPct val="0"/>
                </a:spcBef>
              </a:pPr>
              <a:r>
                <a:rPr lang="en-US" sz="2593" b="1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NLP Preprocessing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62731" y="1806610"/>
              <a:ext cx="3363502" cy="2348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3"/>
                </a:lnSpc>
                <a:spcBef>
                  <a:spcPct val="0"/>
                </a:spcBef>
              </a:pPr>
              <a:r>
                <a:rPr lang="en-US" sz="2559" b="1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Tokenization, Stopword Removal, Lemmatization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430949" y="1436556"/>
            <a:ext cx="3357515" cy="3990602"/>
            <a:chOff x="0" y="0"/>
            <a:chExt cx="4476686" cy="53208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76686" cy="5320802"/>
            </a:xfrm>
            <a:custGeom>
              <a:avLst/>
              <a:gdLst/>
              <a:ahLst/>
              <a:cxnLst/>
              <a:rect l="l" t="t" r="r" b="b"/>
              <a:pathLst>
                <a:path w="4476686" h="5320802">
                  <a:moveTo>
                    <a:pt x="0" y="0"/>
                  </a:moveTo>
                  <a:lnTo>
                    <a:pt x="4476686" y="0"/>
                  </a:lnTo>
                  <a:lnTo>
                    <a:pt x="4476686" y="5320802"/>
                  </a:lnTo>
                  <a:lnTo>
                    <a:pt x="0" y="5320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9427" r="-9427"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691081" y="-18629"/>
              <a:ext cx="3094524" cy="579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  <a:spcBef>
                  <a:spcPct val="0"/>
                </a:spcBef>
              </a:pPr>
              <a:r>
                <a:rPr lang="en-US" sz="2589" b="1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Dashboard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6251" y="2001657"/>
              <a:ext cx="4224852" cy="3319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ctr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b="1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Source &amp; Claim Info</a:t>
              </a:r>
            </a:p>
            <a:p>
              <a:pPr marL="518160" lvl="1" indent="-259080" algn="ctr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b="1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Suspicious Keywords</a:t>
              </a:r>
            </a:p>
            <a:p>
              <a:pPr marL="518160" lvl="1" indent="-259080" algn="ctr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b="1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Credibility Score</a:t>
              </a:r>
            </a:p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endParaRPr lang="en-US" sz="24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91081" y="1124600"/>
              <a:ext cx="3094524" cy="557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3"/>
                </a:lnSpc>
                <a:spcBef>
                  <a:spcPct val="0"/>
                </a:spcBef>
              </a:pPr>
              <a:r>
                <a:rPr lang="en-US" sz="2559" b="1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Result Display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402617" y="6456973"/>
            <a:ext cx="4907955" cy="1835296"/>
            <a:chOff x="0" y="0"/>
            <a:chExt cx="6543940" cy="2447061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6543940" cy="2447061"/>
              <a:chOff x="0" y="0"/>
              <a:chExt cx="1630353" cy="60965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630353" cy="609659"/>
              </a:xfrm>
              <a:custGeom>
                <a:avLst/>
                <a:gdLst/>
                <a:ahLst/>
                <a:cxnLst/>
                <a:rect l="l" t="t" r="r" b="b"/>
                <a:pathLst>
                  <a:path w="1630353" h="609659">
                    <a:moveTo>
                      <a:pt x="1630353" y="304830"/>
                    </a:moveTo>
                    <a:lnTo>
                      <a:pt x="1427153" y="609659"/>
                    </a:lnTo>
                    <a:lnTo>
                      <a:pt x="203200" y="609659"/>
                    </a:lnTo>
                    <a:lnTo>
                      <a:pt x="0" y="304830"/>
                    </a:lnTo>
                    <a:lnTo>
                      <a:pt x="203200" y="0"/>
                    </a:lnTo>
                    <a:lnTo>
                      <a:pt x="1427153" y="0"/>
                    </a:lnTo>
                    <a:lnTo>
                      <a:pt x="1630353" y="304830"/>
                    </a:lnTo>
                    <a:close/>
                  </a:path>
                </a:pathLst>
              </a:custGeom>
              <a:solidFill>
                <a:srgbClr val="63918B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114300" y="-47625"/>
                <a:ext cx="1401753" cy="657284"/>
              </a:xfrm>
              <a:prstGeom prst="rect">
                <a:avLst/>
              </a:prstGeom>
            </p:spPr>
            <p:txBody>
              <a:bodyPr lIns="50967" tIns="50967" rIns="50967" bIns="50967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955268" y="123843"/>
              <a:ext cx="4633404" cy="4857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1"/>
                </a:lnSpc>
                <a:spcBef>
                  <a:spcPct val="0"/>
                </a:spcBef>
              </a:pPr>
              <a:r>
                <a:rPr lang="en-US" sz="2208" b="1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Claim Verification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33047" y="1062593"/>
              <a:ext cx="4855625" cy="1384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3215" lvl="1" indent="-216608" algn="ctr">
                <a:lnSpc>
                  <a:spcPts val="280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06" b="1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Google Fact Check Tools</a:t>
              </a:r>
            </a:p>
            <a:p>
              <a:pPr marL="433215" lvl="1" indent="-216608" algn="ctr">
                <a:lnSpc>
                  <a:spcPts val="280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06" b="1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PolitiFact API</a:t>
              </a:r>
            </a:p>
            <a:p>
              <a:pPr algn="ctr">
                <a:lnSpc>
                  <a:spcPts val="2809"/>
                </a:lnSpc>
                <a:spcBef>
                  <a:spcPct val="0"/>
                </a:spcBef>
              </a:pPr>
              <a:endParaRPr lang="en-US" sz="2006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834290" y="6396281"/>
            <a:ext cx="4189316" cy="1835296"/>
            <a:chOff x="0" y="0"/>
            <a:chExt cx="5585755" cy="244706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85755" cy="2305394"/>
            </a:xfrm>
            <a:custGeom>
              <a:avLst/>
              <a:gdLst/>
              <a:ahLst/>
              <a:cxnLst/>
              <a:rect l="l" t="t" r="r" b="b"/>
              <a:pathLst>
                <a:path w="5585755" h="2305394">
                  <a:moveTo>
                    <a:pt x="0" y="0"/>
                  </a:moveTo>
                  <a:lnTo>
                    <a:pt x="5585755" y="0"/>
                  </a:lnTo>
                  <a:lnTo>
                    <a:pt x="5585755" y="2305394"/>
                  </a:lnTo>
                  <a:lnTo>
                    <a:pt x="0" y="2305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808682" y="94043"/>
              <a:ext cx="3968392" cy="563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65"/>
                </a:lnSpc>
                <a:spcBef>
                  <a:spcPct val="0"/>
                </a:spcBef>
              </a:pPr>
              <a:r>
                <a:rPr lang="en-US" sz="2546" b="1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Flask Backend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449333" y="856206"/>
              <a:ext cx="4653295" cy="1590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9623" lvl="1" indent="-249812" algn="ctr">
                <a:lnSpc>
                  <a:spcPts val="32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14" b="1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SQLAlchemy</a:t>
              </a:r>
            </a:p>
            <a:p>
              <a:pPr marL="499623" lvl="1" indent="-249812" algn="ctr">
                <a:lnSpc>
                  <a:spcPts val="32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14" b="1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JWT Authentication</a:t>
              </a:r>
            </a:p>
            <a:p>
              <a:pPr algn="ctr">
                <a:lnSpc>
                  <a:spcPts val="3239"/>
                </a:lnSpc>
                <a:spcBef>
                  <a:spcPct val="0"/>
                </a:spcBef>
              </a:pPr>
              <a:endParaRPr lang="en-US" sz="2314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01664" y="124901"/>
            <a:ext cx="9465693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Architecture Diagram</a:t>
            </a:r>
          </a:p>
        </p:txBody>
      </p:sp>
      <p:sp>
        <p:nvSpPr>
          <p:cNvPr id="26" name="AutoShape 26"/>
          <p:cNvSpPr/>
          <p:nvPr/>
        </p:nvSpPr>
        <p:spPr>
          <a:xfrm flipH="1">
            <a:off x="15310572" y="5427158"/>
            <a:ext cx="799134" cy="1947463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27" name="AutoShape 27"/>
          <p:cNvSpPr/>
          <p:nvPr/>
        </p:nvSpPr>
        <p:spPr>
          <a:xfrm>
            <a:off x="4043142" y="4205372"/>
            <a:ext cx="872389" cy="2190909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28" name="AutoShape 28"/>
          <p:cNvSpPr/>
          <p:nvPr/>
        </p:nvSpPr>
        <p:spPr>
          <a:xfrm flipH="1">
            <a:off x="5928948" y="4749277"/>
            <a:ext cx="1909976" cy="1647005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grpSp>
        <p:nvGrpSpPr>
          <p:cNvPr id="29" name="Group 29"/>
          <p:cNvGrpSpPr/>
          <p:nvPr/>
        </p:nvGrpSpPr>
        <p:grpSpPr>
          <a:xfrm>
            <a:off x="10275085" y="1436556"/>
            <a:ext cx="3357515" cy="3387832"/>
            <a:chOff x="0" y="0"/>
            <a:chExt cx="4476686" cy="451710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476686" cy="4476686"/>
            </a:xfrm>
            <a:custGeom>
              <a:avLst/>
              <a:gdLst/>
              <a:ahLst/>
              <a:cxnLst/>
              <a:rect l="l" t="t" r="r" b="b"/>
              <a:pathLst>
                <a:path w="4476686" h="4476686">
                  <a:moveTo>
                    <a:pt x="0" y="0"/>
                  </a:moveTo>
                  <a:lnTo>
                    <a:pt x="4476686" y="0"/>
                  </a:lnTo>
                  <a:lnTo>
                    <a:pt x="4476686" y="4476686"/>
                  </a:lnTo>
                  <a:lnTo>
                    <a:pt x="0" y="4476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TextBox 31"/>
            <p:cNvSpPr txBox="1"/>
            <p:nvPr/>
          </p:nvSpPr>
          <p:spPr>
            <a:xfrm>
              <a:off x="67649" y="30358"/>
              <a:ext cx="4341388" cy="118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  <a:spcBef>
                  <a:spcPct val="0"/>
                </a:spcBef>
              </a:pPr>
              <a:r>
                <a:rPr lang="en-US" sz="2589" b="1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Fake News Classifier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442985" y="2168582"/>
              <a:ext cx="3930800" cy="2348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3"/>
                </a:lnSpc>
                <a:spcBef>
                  <a:spcPct val="0"/>
                </a:spcBef>
              </a:pPr>
              <a:r>
                <a:rPr lang="en-US" sz="2559" b="1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Transformer-based Models</a:t>
              </a:r>
            </a:p>
            <a:p>
              <a:pPr algn="ctr">
                <a:lnSpc>
                  <a:spcPts val="3583"/>
                </a:lnSpc>
                <a:spcBef>
                  <a:spcPct val="0"/>
                </a:spcBef>
              </a:pPr>
              <a:r>
                <a:rPr lang="en-US" sz="2559" b="1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RoBERTa / BERT</a:t>
              </a:r>
            </a:p>
            <a:p>
              <a:pPr algn="ctr">
                <a:lnSpc>
                  <a:spcPts val="3583"/>
                </a:lnSpc>
                <a:spcBef>
                  <a:spcPct val="0"/>
                </a:spcBef>
              </a:pPr>
              <a:endParaRPr lang="en-US" sz="2559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endParaRPr>
            </a:p>
          </p:txBody>
        </p:sp>
      </p:grpSp>
      <p:sp>
        <p:nvSpPr>
          <p:cNvPr id="33" name="AutoShape 33"/>
          <p:cNvSpPr/>
          <p:nvPr/>
        </p:nvSpPr>
        <p:spPr>
          <a:xfrm>
            <a:off x="12115800" y="4794072"/>
            <a:ext cx="751757" cy="163258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grpSp>
        <p:nvGrpSpPr>
          <p:cNvPr id="34" name="Group 34"/>
          <p:cNvGrpSpPr/>
          <p:nvPr/>
        </p:nvGrpSpPr>
        <p:grpSpPr>
          <a:xfrm>
            <a:off x="209977" y="2188605"/>
            <a:ext cx="1568875" cy="647518"/>
            <a:chOff x="0" y="0"/>
            <a:chExt cx="2091834" cy="86335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091834" cy="863357"/>
            </a:xfrm>
            <a:custGeom>
              <a:avLst/>
              <a:gdLst/>
              <a:ahLst/>
              <a:cxnLst/>
              <a:rect l="l" t="t" r="r" b="b"/>
              <a:pathLst>
                <a:path w="2091834" h="863357">
                  <a:moveTo>
                    <a:pt x="0" y="0"/>
                  </a:moveTo>
                  <a:lnTo>
                    <a:pt x="2091834" y="0"/>
                  </a:lnTo>
                  <a:lnTo>
                    <a:pt x="2091834" y="863357"/>
                  </a:lnTo>
                  <a:lnTo>
                    <a:pt x="0" y="863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560671" y="79253"/>
              <a:ext cx="970492" cy="557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3"/>
                </a:lnSpc>
                <a:spcBef>
                  <a:spcPct val="0"/>
                </a:spcBef>
              </a:pPr>
              <a:r>
                <a:rPr lang="en-US" sz="2559" b="1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User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>
            <a:off x="5480714" y="2512365"/>
            <a:ext cx="825943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 flipV="1">
            <a:off x="1778852" y="2501747"/>
            <a:ext cx="847931" cy="10617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13704789" y="2512364"/>
            <a:ext cx="726160" cy="39071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 flipV="1">
            <a:off x="9405978" y="2512364"/>
            <a:ext cx="919844" cy="39071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1" name="TextBox 41"/>
          <p:cNvSpPr txBox="1"/>
          <p:nvPr/>
        </p:nvSpPr>
        <p:spPr>
          <a:xfrm>
            <a:off x="1149594" y="8978069"/>
            <a:ext cx="16109706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Input → NLP → ML Model → Fact Verification → Backend → Dashboard Output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31000" y="3447047"/>
            <a:ext cx="1789610" cy="1696453"/>
          </a:xfrm>
          <a:custGeom>
            <a:avLst/>
            <a:gdLst/>
            <a:ahLst/>
            <a:cxnLst/>
            <a:rect l="l" t="t" r="r" b="b"/>
            <a:pathLst>
              <a:path w="1789610" h="1696453">
                <a:moveTo>
                  <a:pt x="0" y="0"/>
                </a:moveTo>
                <a:lnTo>
                  <a:pt x="1789611" y="0"/>
                </a:lnTo>
                <a:lnTo>
                  <a:pt x="1789611" y="1696453"/>
                </a:lnTo>
                <a:lnTo>
                  <a:pt x="0" y="1696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301664" y="7061987"/>
          <a:ext cx="3185026" cy="2895600"/>
        </p:xfrm>
        <a:graphic>
          <a:graphicData uri="http://schemas.openxmlformats.org/drawingml/2006/table">
            <a:tbl>
              <a:tblPr/>
              <a:tblGrid>
                <a:gridCol w="3185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301664" y="124901"/>
            <a:ext cx="679468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DataBase Schema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8758" y="1393835"/>
            <a:ext cx="17999242" cy="1553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3"/>
              </a:lnSpc>
              <a:spcBef>
                <a:spcPct val="0"/>
              </a:spcBef>
            </a:pPr>
            <a:r>
              <a:rPr lang="en-US" sz="295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The system uses SQLAlchemy as the database ORM (Object-Relational Mapping) tool to manage and interact with the database efficiently. It stores user information, news content, and prediction results, ensuring secure, scalable, and efficient data handling and retrieval.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3911320" y="7061987"/>
          <a:ext cx="3185026" cy="2895600"/>
        </p:xfrm>
        <a:graphic>
          <a:graphicData uri="http://schemas.openxmlformats.org/drawingml/2006/table">
            <a:tbl>
              <a:tblPr/>
              <a:tblGrid>
                <a:gridCol w="3185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7524971" y="7061987"/>
          <a:ext cx="3185026" cy="2895600"/>
        </p:xfrm>
        <a:graphic>
          <a:graphicData uri="http://schemas.openxmlformats.org/drawingml/2006/table">
            <a:tbl>
              <a:tblPr/>
              <a:tblGrid>
                <a:gridCol w="3185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1138623" y="7061987"/>
          <a:ext cx="3185026" cy="2895600"/>
        </p:xfrm>
        <a:graphic>
          <a:graphicData uri="http://schemas.openxmlformats.org/drawingml/2006/table">
            <a:tbl>
              <a:tblPr/>
              <a:tblGrid>
                <a:gridCol w="3185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4752274" y="7061987"/>
          <a:ext cx="3185026" cy="2895600"/>
        </p:xfrm>
        <a:graphic>
          <a:graphicData uri="http://schemas.openxmlformats.org/drawingml/2006/table">
            <a:tbl>
              <a:tblPr/>
              <a:tblGrid>
                <a:gridCol w="3185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479392" y="7095007"/>
            <a:ext cx="2829569" cy="510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3059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USERS TABLE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81972" y="7130637"/>
            <a:ext cx="3020192" cy="475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  <a:spcBef>
                <a:spcPct val="0"/>
              </a:spcBef>
            </a:pPr>
            <a:r>
              <a:rPr lang="en-US" sz="2859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ARTICLES TABLE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13399" y="7014362"/>
            <a:ext cx="3061201" cy="825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4"/>
              </a:lnSpc>
              <a:spcBef>
                <a:spcPct val="0"/>
              </a:spcBef>
            </a:pPr>
            <a:r>
              <a:rPr lang="en-US" sz="236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PROCESSED TEXT TABLE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91653" y="7130637"/>
            <a:ext cx="3060197" cy="528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3059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ENTITIES TABLE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93492" y="7095007"/>
            <a:ext cx="3102589" cy="674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4"/>
              </a:lnSpc>
              <a:spcBef>
                <a:spcPct val="0"/>
              </a:spcBef>
            </a:pPr>
            <a:r>
              <a:rPr lang="en-US" sz="196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VERIFICATION RESULTS TABLE</a:t>
            </a:r>
          </a:p>
        </p:txBody>
      </p:sp>
      <p:sp>
        <p:nvSpPr>
          <p:cNvPr id="15" name="AutoShape 15"/>
          <p:cNvSpPr/>
          <p:nvPr/>
        </p:nvSpPr>
        <p:spPr>
          <a:xfrm flipH="1">
            <a:off x="1668379" y="4897018"/>
            <a:ext cx="7018421" cy="2136895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6" name="AutoShape 16"/>
          <p:cNvSpPr/>
          <p:nvPr/>
        </p:nvSpPr>
        <p:spPr>
          <a:xfrm flipH="1">
            <a:off x="5257799" y="4897018"/>
            <a:ext cx="3481136" cy="2145418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>
            <a:off x="8686800" y="4897018"/>
            <a:ext cx="762000" cy="2117343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>
            <a:off x="8686801" y="4917646"/>
            <a:ext cx="4191000" cy="2088193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>
            <a:off x="8686799" y="4897017"/>
            <a:ext cx="7932822" cy="213689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1383" y="2509684"/>
            <a:ext cx="15880357" cy="4430441"/>
          </a:xfrm>
          <a:custGeom>
            <a:avLst/>
            <a:gdLst/>
            <a:ahLst/>
            <a:cxnLst/>
            <a:rect l="l" t="t" r="r" b="b"/>
            <a:pathLst>
              <a:path w="15880357" h="4430441">
                <a:moveTo>
                  <a:pt x="0" y="0"/>
                </a:moveTo>
                <a:lnTo>
                  <a:pt x="15880356" y="0"/>
                </a:lnTo>
                <a:lnTo>
                  <a:pt x="15880356" y="4430442"/>
                </a:lnTo>
                <a:lnTo>
                  <a:pt x="0" y="4430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948" b="-100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91383" y="9521902"/>
            <a:ext cx="952500" cy="156938"/>
            <a:chOff x="0" y="0"/>
            <a:chExt cx="250864" cy="413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0864" cy="41334"/>
            </a:xfrm>
            <a:custGeom>
              <a:avLst/>
              <a:gdLst/>
              <a:ahLst/>
              <a:cxnLst/>
              <a:rect l="l" t="t" r="r" b="b"/>
              <a:pathLst>
                <a:path w="250864" h="41334">
                  <a:moveTo>
                    <a:pt x="20667" y="0"/>
                  </a:moveTo>
                  <a:lnTo>
                    <a:pt x="230197" y="0"/>
                  </a:lnTo>
                  <a:cubicBezTo>
                    <a:pt x="241611" y="0"/>
                    <a:pt x="250864" y="9253"/>
                    <a:pt x="250864" y="20667"/>
                  </a:cubicBezTo>
                  <a:lnTo>
                    <a:pt x="250864" y="20667"/>
                  </a:lnTo>
                  <a:cubicBezTo>
                    <a:pt x="250864" y="26148"/>
                    <a:pt x="248687" y="31405"/>
                    <a:pt x="244811" y="35280"/>
                  </a:cubicBezTo>
                  <a:cubicBezTo>
                    <a:pt x="240935" y="39156"/>
                    <a:pt x="235679" y="41334"/>
                    <a:pt x="230197" y="41334"/>
                  </a:cubicBezTo>
                  <a:lnTo>
                    <a:pt x="20667" y="41334"/>
                  </a:lnTo>
                  <a:cubicBezTo>
                    <a:pt x="9253" y="41334"/>
                    <a:pt x="0" y="32081"/>
                    <a:pt x="0" y="20667"/>
                  </a:cubicBezTo>
                  <a:lnTo>
                    <a:pt x="0" y="20667"/>
                  </a:lnTo>
                  <a:cubicBezTo>
                    <a:pt x="0" y="9253"/>
                    <a:pt x="9253" y="0"/>
                    <a:pt x="20667" y="0"/>
                  </a:cubicBezTo>
                  <a:close/>
                </a:path>
              </a:pathLst>
            </a:custGeom>
            <a:solidFill>
              <a:srgbClr val="56E11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0864" cy="79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498558" y="9521902"/>
            <a:ext cx="952500" cy="156938"/>
            <a:chOff x="0" y="0"/>
            <a:chExt cx="250864" cy="413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0864" cy="41334"/>
            </a:xfrm>
            <a:custGeom>
              <a:avLst/>
              <a:gdLst/>
              <a:ahLst/>
              <a:cxnLst/>
              <a:rect l="l" t="t" r="r" b="b"/>
              <a:pathLst>
                <a:path w="250864" h="41334">
                  <a:moveTo>
                    <a:pt x="20667" y="0"/>
                  </a:moveTo>
                  <a:lnTo>
                    <a:pt x="230197" y="0"/>
                  </a:lnTo>
                  <a:cubicBezTo>
                    <a:pt x="241611" y="0"/>
                    <a:pt x="250864" y="9253"/>
                    <a:pt x="250864" y="20667"/>
                  </a:cubicBezTo>
                  <a:lnTo>
                    <a:pt x="250864" y="20667"/>
                  </a:lnTo>
                  <a:cubicBezTo>
                    <a:pt x="250864" y="26148"/>
                    <a:pt x="248687" y="31405"/>
                    <a:pt x="244811" y="35280"/>
                  </a:cubicBezTo>
                  <a:cubicBezTo>
                    <a:pt x="240935" y="39156"/>
                    <a:pt x="235679" y="41334"/>
                    <a:pt x="230197" y="41334"/>
                  </a:cubicBezTo>
                  <a:lnTo>
                    <a:pt x="20667" y="41334"/>
                  </a:lnTo>
                  <a:cubicBezTo>
                    <a:pt x="9253" y="41334"/>
                    <a:pt x="0" y="32081"/>
                    <a:pt x="0" y="20667"/>
                  </a:cubicBezTo>
                  <a:lnTo>
                    <a:pt x="0" y="20667"/>
                  </a:lnTo>
                  <a:cubicBezTo>
                    <a:pt x="0" y="9253"/>
                    <a:pt x="9253" y="0"/>
                    <a:pt x="20667" y="0"/>
                  </a:cubicBezTo>
                  <a:close/>
                </a:path>
              </a:pathLst>
            </a:custGeom>
            <a:solidFill>
              <a:srgbClr val="00C26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0864" cy="79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377760" y="9521902"/>
            <a:ext cx="952500" cy="156938"/>
            <a:chOff x="0" y="0"/>
            <a:chExt cx="250864" cy="413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0864" cy="41334"/>
            </a:xfrm>
            <a:custGeom>
              <a:avLst/>
              <a:gdLst/>
              <a:ahLst/>
              <a:cxnLst/>
              <a:rect l="l" t="t" r="r" b="b"/>
              <a:pathLst>
                <a:path w="250864" h="41334">
                  <a:moveTo>
                    <a:pt x="20667" y="0"/>
                  </a:moveTo>
                  <a:lnTo>
                    <a:pt x="230197" y="0"/>
                  </a:lnTo>
                  <a:cubicBezTo>
                    <a:pt x="241611" y="0"/>
                    <a:pt x="250864" y="9253"/>
                    <a:pt x="250864" y="20667"/>
                  </a:cubicBezTo>
                  <a:lnTo>
                    <a:pt x="250864" y="20667"/>
                  </a:lnTo>
                  <a:cubicBezTo>
                    <a:pt x="250864" y="26148"/>
                    <a:pt x="248687" y="31405"/>
                    <a:pt x="244811" y="35280"/>
                  </a:cubicBezTo>
                  <a:cubicBezTo>
                    <a:pt x="240935" y="39156"/>
                    <a:pt x="235679" y="41334"/>
                    <a:pt x="230197" y="41334"/>
                  </a:cubicBezTo>
                  <a:lnTo>
                    <a:pt x="20667" y="41334"/>
                  </a:lnTo>
                  <a:cubicBezTo>
                    <a:pt x="9253" y="41334"/>
                    <a:pt x="0" y="32081"/>
                    <a:pt x="0" y="20667"/>
                  </a:cubicBezTo>
                  <a:lnTo>
                    <a:pt x="0" y="20667"/>
                  </a:lnTo>
                  <a:cubicBezTo>
                    <a:pt x="0" y="9253"/>
                    <a:pt x="9253" y="0"/>
                    <a:pt x="20667" y="0"/>
                  </a:cubicBezTo>
                  <a:close/>
                </a:path>
              </a:pathLst>
            </a:custGeom>
            <a:solidFill>
              <a:srgbClr val="007B8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50864" cy="79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67224" y="9521902"/>
            <a:ext cx="952500" cy="156938"/>
            <a:chOff x="0" y="0"/>
            <a:chExt cx="250864" cy="413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0864" cy="41334"/>
            </a:xfrm>
            <a:custGeom>
              <a:avLst/>
              <a:gdLst/>
              <a:ahLst/>
              <a:cxnLst/>
              <a:rect l="l" t="t" r="r" b="b"/>
              <a:pathLst>
                <a:path w="250864" h="41334">
                  <a:moveTo>
                    <a:pt x="20667" y="0"/>
                  </a:moveTo>
                  <a:lnTo>
                    <a:pt x="230197" y="0"/>
                  </a:lnTo>
                  <a:cubicBezTo>
                    <a:pt x="241611" y="0"/>
                    <a:pt x="250864" y="9253"/>
                    <a:pt x="250864" y="20667"/>
                  </a:cubicBezTo>
                  <a:lnTo>
                    <a:pt x="250864" y="20667"/>
                  </a:lnTo>
                  <a:cubicBezTo>
                    <a:pt x="250864" y="26148"/>
                    <a:pt x="248687" y="31405"/>
                    <a:pt x="244811" y="35280"/>
                  </a:cubicBezTo>
                  <a:cubicBezTo>
                    <a:pt x="240935" y="39156"/>
                    <a:pt x="235679" y="41334"/>
                    <a:pt x="230197" y="41334"/>
                  </a:cubicBezTo>
                  <a:lnTo>
                    <a:pt x="20667" y="41334"/>
                  </a:lnTo>
                  <a:cubicBezTo>
                    <a:pt x="9253" y="41334"/>
                    <a:pt x="0" y="32081"/>
                    <a:pt x="0" y="20667"/>
                  </a:cubicBezTo>
                  <a:lnTo>
                    <a:pt x="0" y="20667"/>
                  </a:lnTo>
                  <a:cubicBezTo>
                    <a:pt x="0" y="9253"/>
                    <a:pt x="9253" y="0"/>
                    <a:pt x="20667" y="0"/>
                  </a:cubicBezTo>
                  <a:close/>
                </a:path>
              </a:pathLst>
            </a:custGeom>
            <a:solidFill>
              <a:srgbClr val="00425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50864" cy="79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151557" y="9521902"/>
            <a:ext cx="952500" cy="156938"/>
            <a:chOff x="0" y="0"/>
            <a:chExt cx="250864" cy="4133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0864" cy="41334"/>
            </a:xfrm>
            <a:custGeom>
              <a:avLst/>
              <a:gdLst/>
              <a:ahLst/>
              <a:cxnLst/>
              <a:rect l="l" t="t" r="r" b="b"/>
              <a:pathLst>
                <a:path w="250864" h="41334">
                  <a:moveTo>
                    <a:pt x="20667" y="0"/>
                  </a:moveTo>
                  <a:lnTo>
                    <a:pt x="230197" y="0"/>
                  </a:lnTo>
                  <a:cubicBezTo>
                    <a:pt x="241611" y="0"/>
                    <a:pt x="250864" y="9253"/>
                    <a:pt x="250864" y="20667"/>
                  </a:cubicBezTo>
                  <a:lnTo>
                    <a:pt x="250864" y="20667"/>
                  </a:lnTo>
                  <a:cubicBezTo>
                    <a:pt x="250864" y="26148"/>
                    <a:pt x="248687" y="31405"/>
                    <a:pt x="244811" y="35280"/>
                  </a:cubicBezTo>
                  <a:cubicBezTo>
                    <a:pt x="240935" y="39156"/>
                    <a:pt x="235679" y="41334"/>
                    <a:pt x="230197" y="41334"/>
                  </a:cubicBezTo>
                  <a:lnTo>
                    <a:pt x="20667" y="41334"/>
                  </a:lnTo>
                  <a:cubicBezTo>
                    <a:pt x="9253" y="41334"/>
                    <a:pt x="0" y="32081"/>
                    <a:pt x="0" y="20667"/>
                  </a:cubicBezTo>
                  <a:lnTo>
                    <a:pt x="0" y="20667"/>
                  </a:lnTo>
                  <a:cubicBezTo>
                    <a:pt x="0" y="9253"/>
                    <a:pt x="9253" y="0"/>
                    <a:pt x="20667" y="0"/>
                  </a:cubicBezTo>
                  <a:close/>
                </a:path>
              </a:pathLst>
            </a:custGeom>
            <a:solidFill>
              <a:srgbClr val="00003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0864" cy="79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773766" y="5584618"/>
            <a:ext cx="925594" cy="946239"/>
          </a:xfrm>
          <a:custGeom>
            <a:avLst/>
            <a:gdLst/>
            <a:ahLst/>
            <a:cxnLst/>
            <a:rect l="l" t="t" r="r" b="b"/>
            <a:pathLst>
              <a:path w="925594" h="946239">
                <a:moveTo>
                  <a:pt x="0" y="0"/>
                </a:moveTo>
                <a:lnTo>
                  <a:pt x="925593" y="0"/>
                </a:lnTo>
                <a:lnTo>
                  <a:pt x="925593" y="946238"/>
                </a:lnTo>
                <a:lnTo>
                  <a:pt x="0" y="946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219724" y="5559602"/>
            <a:ext cx="865300" cy="971255"/>
          </a:xfrm>
          <a:custGeom>
            <a:avLst/>
            <a:gdLst/>
            <a:ahLst/>
            <a:cxnLst/>
            <a:rect l="l" t="t" r="r" b="b"/>
            <a:pathLst>
              <a:path w="865300" h="971255">
                <a:moveTo>
                  <a:pt x="0" y="0"/>
                </a:moveTo>
                <a:lnTo>
                  <a:pt x="865300" y="0"/>
                </a:lnTo>
                <a:lnTo>
                  <a:pt x="865300" y="971254"/>
                </a:lnTo>
                <a:lnTo>
                  <a:pt x="0" y="971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893349" y="5699017"/>
            <a:ext cx="913498" cy="913498"/>
          </a:xfrm>
          <a:custGeom>
            <a:avLst/>
            <a:gdLst/>
            <a:ahLst/>
            <a:cxnLst/>
            <a:rect l="l" t="t" r="r" b="b"/>
            <a:pathLst>
              <a:path w="913498" h="913498">
                <a:moveTo>
                  <a:pt x="0" y="0"/>
                </a:moveTo>
                <a:lnTo>
                  <a:pt x="913498" y="0"/>
                </a:lnTo>
                <a:lnTo>
                  <a:pt x="913498" y="913498"/>
                </a:lnTo>
                <a:lnTo>
                  <a:pt x="0" y="9134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011641" y="5651181"/>
            <a:ext cx="1003289" cy="961334"/>
          </a:xfrm>
          <a:custGeom>
            <a:avLst/>
            <a:gdLst/>
            <a:ahLst/>
            <a:cxnLst/>
            <a:rect l="l" t="t" r="r" b="b"/>
            <a:pathLst>
              <a:path w="1003289" h="961334">
                <a:moveTo>
                  <a:pt x="0" y="0"/>
                </a:moveTo>
                <a:lnTo>
                  <a:pt x="1003289" y="0"/>
                </a:lnTo>
                <a:lnTo>
                  <a:pt x="1003289" y="961334"/>
                </a:lnTo>
                <a:lnTo>
                  <a:pt x="0" y="96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436114" y="5629309"/>
            <a:ext cx="913938" cy="1052913"/>
          </a:xfrm>
          <a:custGeom>
            <a:avLst/>
            <a:gdLst/>
            <a:ahLst/>
            <a:cxnLst/>
            <a:rect l="l" t="t" r="r" b="b"/>
            <a:pathLst>
              <a:path w="913938" h="1052913">
                <a:moveTo>
                  <a:pt x="0" y="0"/>
                </a:moveTo>
                <a:lnTo>
                  <a:pt x="913937" y="0"/>
                </a:lnTo>
                <a:lnTo>
                  <a:pt x="913937" y="1052914"/>
                </a:lnTo>
                <a:lnTo>
                  <a:pt x="0" y="10529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356109" y="7127864"/>
            <a:ext cx="2238375" cy="2099307"/>
            <a:chOff x="0" y="0"/>
            <a:chExt cx="2984500" cy="2799076"/>
          </a:xfrm>
        </p:grpSpPr>
        <p:sp>
          <p:nvSpPr>
            <p:cNvPr id="24" name="TextBox 24"/>
            <p:cNvSpPr txBox="1"/>
            <p:nvPr/>
          </p:nvSpPr>
          <p:spPr>
            <a:xfrm>
              <a:off x="0" y="1361013"/>
              <a:ext cx="2984500" cy="1438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Real-time monitoring of news posts on platforms like Google and Facebook.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2724235" cy="1243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Integration with social media platforms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498558" y="7307854"/>
            <a:ext cx="2238375" cy="1919318"/>
            <a:chOff x="0" y="0"/>
            <a:chExt cx="2984500" cy="2559090"/>
          </a:xfrm>
        </p:grpSpPr>
        <p:sp>
          <p:nvSpPr>
            <p:cNvPr id="27" name="TextBox 27"/>
            <p:cNvSpPr txBox="1"/>
            <p:nvPr/>
          </p:nvSpPr>
          <p:spPr>
            <a:xfrm>
              <a:off x="0" y="1121027"/>
              <a:ext cx="2984500" cy="1438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Using advanced neural networks (e.g., BERT, LSTM) for higher prediction accuracy.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2984500" cy="824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Deep learning-based detection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382891" y="7307854"/>
            <a:ext cx="2238375" cy="1919318"/>
            <a:chOff x="0" y="0"/>
            <a:chExt cx="2984500" cy="2559090"/>
          </a:xfrm>
        </p:grpSpPr>
        <p:sp>
          <p:nvSpPr>
            <p:cNvPr id="30" name="TextBox 30"/>
            <p:cNvSpPr txBox="1"/>
            <p:nvPr/>
          </p:nvSpPr>
          <p:spPr>
            <a:xfrm>
              <a:off x="0" y="1121027"/>
              <a:ext cx="2984500" cy="1438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Extending detection capabilities to multiple languages beyond English.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298450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Multilingual support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267224" y="7307854"/>
            <a:ext cx="2238375" cy="1919318"/>
            <a:chOff x="0" y="0"/>
            <a:chExt cx="2984500" cy="2559090"/>
          </a:xfrm>
        </p:grpSpPr>
        <p:sp>
          <p:nvSpPr>
            <p:cNvPr id="33" name="TextBox 33"/>
            <p:cNvSpPr txBox="1"/>
            <p:nvPr/>
          </p:nvSpPr>
          <p:spPr>
            <a:xfrm>
              <a:off x="0" y="1121027"/>
              <a:ext cx="2984500" cy="1438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Making the tool accessible on mobile devices for better reach and convenience.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2984500" cy="824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Mobile application development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151557" y="7307854"/>
            <a:ext cx="2238375" cy="1366868"/>
            <a:chOff x="0" y="0"/>
            <a:chExt cx="2984500" cy="1822490"/>
          </a:xfrm>
        </p:grpSpPr>
        <p:sp>
          <p:nvSpPr>
            <p:cNvPr id="36" name="TextBox 36"/>
            <p:cNvSpPr txBox="1"/>
            <p:nvPr/>
          </p:nvSpPr>
          <p:spPr>
            <a:xfrm>
              <a:off x="0" y="1121027"/>
              <a:ext cx="2984500" cy="701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Scalable and secure system design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2984500" cy="824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Scalable and Secure Design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614225" y="2597038"/>
            <a:ext cx="1244675" cy="613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01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271012" y="2597038"/>
            <a:ext cx="1244675" cy="613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377760" y="2597038"/>
            <a:ext cx="1244675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03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432220" y="2597038"/>
            <a:ext cx="1244675" cy="613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04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648407" y="2597038"/>
            <a:ext cx="1244675" cy="613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05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166467" y="68118"/>
            <a:ext cx="8481940" cy="998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Feature Enhancement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88758" y="1393835"/>
            <a:ext cx="17999242" cy="505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3"/>
              </a:lnSpc>
              <a:spcBef>
                <a:spcPct val="0"/>
              </a:spcBef>
            </a:pPr>
            <a:r>
              <a:rPr lang="en-US" sz="295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Future enhancements aim to improve accuracy, accessibility, scalability, and real-time verification.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708</Words>
  <Application>Microsoft Office PowerPoint</Application>
  <PresentationFormat>Custom</PresentationFormat>
  <Paragraphs>158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Aileron Bold</vt:lpstr>
      <vt:lpstr>Arial</vt:lpstr>
      <vt:lpstr>TT Hoves</vt:lpstr>
      <vt:lpstr>Calibri</vt:lpstr>
      <vt:lpstr>TT Hoves Bold</vt:lpstr>
      <vt:lpstr>Aileron Heavy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Infosys Springboard Internship</dc:title>
  <cp:lastModifiedBy>Shuvom Dhar</cp:lastModifiedBy>
  <cp:revision>6</cp:revision>
  <dcterms:created xsi:type="dcterms:W3CDTF">2006-08-16T00:00:00Z</dcterms:created>
  <dcterms:modified xsi:type="dcterms:W3CDTF">2026-02-07T20:31:24Z</dcterms:modified>
  <dc:identifier>DAHAXjCacGo</dc:identifier>
</cp:coreProperties>
</file>